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89" r:id="rId3"/>
    <p:sldId id="257" r:id="rId4"/>
    <p:sldId id="259" r:id="rId5"/>
    <p:sldId id="270" r:id="rId6"/>
    <p:sldId id="261" r:id="rId7"/>
    <p:sldId id="262" r:id="rId8"/>
    <p:sldId id="263" r:id="rId9"/>
    <p:sldId id="264" r:id="rId10"/>
    <p:sldId id="265" r:id="rId11"/>
    <p:sldId id="272" r:id="rId12"/>
    <p:sldId id="273" r:id="rId13"/>
    <p:sldId id="275" r:id="rId14"/>
    <p:sldId id="290" r:id="rId15"/>
    <p:sldId id="291" r:id="rId16"/>
    <p:sldId id="282" r:id="rId17"/>
    <p:sldId id="292" r:id="rId18"/>
    <p:sldId id="296" r:id="rId19"/>
    <p:sldId id="297" r:id="rId20"/>
    <p:sldId id="298" r:id="rId21"/>
    <p:sldId id="299" r:id="rId22"/>
    <p:sldId id="274" r:id="rId23"/>
    <p:sldId id="301" r:id="rId24"/>
    <p:sldId id="285" r:id="rId25"/>
    <p:sldId id="284" r:id="rId26"/>
    <p:sldId id="300" r:id="rId27"/>
    <p:sldId id="287" r:id="rId28"/>
    <p:sldId id="28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8301" autoAdjust="0"/>
  </p:normalViewPr>
  <p:slideViewPr>
    <p:cSldViewPr snapToGrid="0">
      <p:cViewPr varScale="1">
        <p:scale>
          <a:sx n="48" d="100"/>
          <a:sy n="48" d="100"/>
        </p:scale>
        <p:origin x="2030"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ata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C756B1-8457-41EF-BD2E-CB31730B48B2}"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35ECD168-88B1-4126-B5B0-CB59078C5982}">
      <dgm:prSet/>
      <dgm:spPr/>
      <dgm:t>
        <a:bodyPr/>
        <a:lstStyle/>
        <a:p>
          <a:pPr>
            <a:defRPr cap="all"/>
          </a:pPr>
          <a:r>
            <a:rPr lang="en-GB" dirty="0"/>
            <a:t>Feedback Taskforce: sense making workshop</a:t>
          </a:r>
          <a:endParaRPr lang="en-US" dirty="0"/>
        </a:p>
      </dgm:t>
    </dgm:pt>
    <dgm:pt modelId="{9BE9E886-9466-42BD-B61A-A5AA63131D86}" type="parTrans" cxnId="{35F0432B-B239-43E6-AD69-1A6FFE08E4AA}">
      <dgm:prSet/>
      <dgm:spPr/>
      <dgm:t>
        <a:bodyPr/>
        <a:lstStyle/>
        <a:p>
          <a:endParaRPr lang="en-US"/>
        </a:p>
      </dgm:t>
    </dgm:pt>
    <dgm:pt modelId="{96E278EE-00CA-45FD-8A45-B2D581C899B5}" type="sibTrans" cxnId="{35F0432B-B239-43E6-AD69-1A6FFE08E4AA}">
      <dgm:prSet/>
      <dgm:spPr/>
      <dgm:t>
        <a:bodyPr/>
        <a:lstStyle/>
        <a:p>
          <a:endParaRPr lang="en-US"/>
        </a:p>
      </dgm:t>
    </dgm:pt>
    <dgm:pt modelId="{EC5AFFD1-0E12-47B4-BF4D-DB6A53AE3BE0}">
      <dgm:prSet/>
      <dgm:spPr/>
      <dgm:t>
        <a:bodyPr/>
        <a:lstStyle/>
        <a:p>
          <a:pPr>
            <a:defRPr cap="all"/>
          </a:pPr>
          <a:r>
            <a:rPr lang="en-GB" dirty="0"/>
            <a:t>Alliance kick-off</a:t>
          </a:r>
          <a:endParaRPr lang="en-US" dirty="0"/>
        </a:p>
      </dgm:t>
    </dgm:pt>
    <dgm:pt modelId="{4588DF32-A1E1-49B2-940F-7889FEAD70AF}" type="parTrans" cxnId="{43BA3A9F-3E0D-493D-BA7F-3F8F04F59DEF}">
      <dgm:prSet/>
      <dgm:spPr/>
      <dgm:t>
        <a:bodyPr/>
        <a:lstStyle/>
        <a:p>
          <a:endParaRPr lang="en-US"/>
        </a:p>
      </dgm:t>
    </dgm:pt>
    <dgm:pt modelId="{629408F6-6E96-49A5-A1A8-FDC25D43BF39}" type="sibTrans" cxnId="{43BA3A9F-3E0D-493D-BA7F-3F8F04F59DEF}">
      <dgm:prSet/>
      <dgm:spPr/>
      <dgm:t>
        <a:bodyPr/>
        <a:lstStyle/>
        <a:p>
          <a:endParaRPr lang="en-US"/>
        </a:p>
      </dgm:t>
    </dgm:pt>
    <dgm:pt modelId="{D8E4C668-CD55-4F6F-9DA7-2B8CE24A8C68}">
      <dgm:prSet/>
      <dgm:spPr/>
      <dgm:t>
        <a:bodyPr/>
        <a:lstStyle/>
        <a:p>
          <a:pPr>
            <a:defRPr cap="all"/>
          </a:pPr>
          <a:r>
            <a:rPr lang="en-GB" dirty="0"/>
            <a:t>Experiment design workshop</a:t>
          </a:r>
          <a:endParaRPr lang="en-US" dirty="0"/>
        </a:p>
      </dgm:t>
    </dgm:pt>
    <dgm:pt modelId="{74CF0796-2D03-4815-929C-B0F5C8A931CA}" type="parTrans" cxnId="{7BDD9C98-9CA6-4EF7-BDBA-86F4AEFDB24C}">
      <dgm:prSet/>
      <dgm:spPr/>
      <dgm:t>
        <a:bodyPr/>
        <a:lstStyle/>
        <a:p>
          <a:endParaRPr lang="en-US"/>
        </a:p>
      </dgm:t>
    </dgm:pt>
    <dgm:pt modelId="{34D2CBB9-3E65-430D-BD28-F5057626F46C}" type="sibTrans" cxnId="{7BDD9C98-9CA6-4EF7-BDBA-86F4AEFDB24C}">
      <dgm:prSet/>
      <dgm:spPr/>
      <dgm:t>
        <a:bodyPr/>
        <a:lstStyle/>
        <a:p>
          <a:endParaRPr lang="en-US"/>
        </a:p>
      </dgm:t>
    </dgm:pt>
    <dgm:pt modelId="{0415CCEE-FF38-4456-B8F5-E8ED30B2E65E}">
      <dgm:prSet/>
      <dgm:spPr/>
      <dgm:t>
        <a:bodyPr/>
        <a:lstStyle/>
        <a:p>
          <a:pPr>
            <a:defRPr cap="all"/>
          </a:pPr>
          <a:r>
            <a:rPr lang="en-GB" dirty="0"/>
            <a:t>Experiment launch</a:t>
          </a:r>
          <a:endParaRPr lang="en-US" dirty="0"/>
        </a:p>
      </dgm:t>
    </dgm:pt>
    <dgm:pt modelId="{7AB5E3A1-2322-4050-854B-D37848DABBB0}" type="parTrans" cxnId="{3604665C-D430-47E4-95FE-45BAD18C6CC0}">
      <dgm:prSet/>
      <dgm:spPr/>
      <dgm:t>
        <a:bodyPr/>
        <a:lstStyle/>
        <a:p>
          <a:endParaRPr lang="en-US"/>
        </a:p>
      </dgm:t>
    </dgm:pt>
    <dgm:pt modelId="{0318987B-8D62-49DF-984E-0F1D74892232}" type="sibTrans" cxnId="{3604665C-D430-47E4-95FE-45BAD18C6CC0}">
      <dgm:prSet/>
      <dgm:spPr/>
      <dgm:t>
        <a:bodyPr/>
        <a:lstStyle/>
        <a:p>
          <a:endParaRPr lang="en-US"/>
        </a:p>
      </dgm:t>
    </dgm:pt>
    <dgm:pt modelId="{EF9C8A31-E1D5-4E8A-9DB5-7C43F330AC28}" type="pres">
      <dgm:prSet presAssocID="{C0C756B1-8457-41EF-BD2E-CB31730B48B2}" presName="root" presStyleCnt="0">
        <dgm:presLayoutVars>
          <dgm:dir/>
          <dgm:resizeHandles val="exact"/>
        </dgm:presLayoutVars>
      </dgm:prSet>
      <dgm:spPr/>
    </dgm:pt>
    <dgm:pt modelId="{E2066568-7C81-4346-B300-3ECB448D212B}" type="pres">
      <dgm:prSet presAssocID="{35ECD168-88B1-4126-B5B0-CB59078C5982}" presName="compNode" presStyleCnt="0"/>
      <dgm:spPr/>
    </dgm:pt>
    <dgm:pt modelId="{30A1C51F-AFE3-4F31-B6AA-D690CBCB41A9}" type="pres">
      <dgm:prSet presAssocID="{35ECD168-88B1-4126-B5B0-CB59078C5982}" presName="iconBgRect" presStyleLbl="bgShp" presStyleIdx="0" presStyleCnt="4"/>
      <dgm:spPr>
        <a:prstGeom prst="round2DiagRect">
          <a:avLst>
            <a:gd name="adj1" fmla="val 29727"/>
            <a:gd name="adj2" fmla="val 0"/>
          </a:avLst>
        </a:prstGeom>
      </dgm:spPr>
    </dgm:pt>
    <dgm:pt modelId="{DD50C1E3-7499-4BED-B9E9-8945641A74B7}" type="pres">
      <dgm:prSet presAssocID="{35ECD168-88B1-4126-B5B0-CB59078C598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A357536A-71EE-4A69-A887-1D58D2849F02}" type="pres">
      <dgm:prSet presAssocID="{35ECD168-88B1-4126-B5B0-CB59078C5982}" presName="spaceRect" presStyleCnt="0"/>
      <dgm:spPr/>
    </dgm:pt>
    <dgm:pt modelId="{B0BBC4CA-BE14-4AE7-B01D-50E2456618C9}" type="pres">
      <dgm:prSet presAssocID="{35ECD168-88B1-4126-B5B0-CB59078C5982}" presName="textRect" presStyleLbl="revTx" presStyleIdx="0" presStyleCnt="4">
        <dgm:presLayoutVars>
          <dgm:chMax val="1"/>
          <dgm:chPref val="1"/>
        </dgm:presLayoutVars>
      </dgm:prSet>
      <dgm:spPr/>
    </dgm:pt>
    <dgm:pt modelId="{06CADAA0-BBA5-436D-8336-BAE938915D67}" type="pres">
      <dgm:prSet presAssocID="{96E278EE-00CA-45FD-8A45-B2D581C899B5}" presName="sibTrans" presStyleCnt="0"/>
      <dgm:spPr/>
    </dgm:pt>
    <dgm:pt modelId="{4D285AE8-1FFF-489D-BD3E-543994E43C0E}" type="pres">
      <dgm:prSet presAssocID="{EC5AFFD1-0E12-47B4-BF4D-DB6A53AE3BE0}" presName="compNode" presStyleCnt="0"/>
      <dgm:spPr/>
    </dgm:pt>
    <dgm:pt modelId="{4271F27B-F7F1-42DB-B0A0-B47BC4883099}" type="pres">
      <dgm:prSet presAssocID="{EC5AFFD1-0E12-47B4-BF4D-DB6A53AE3BE0}" presName="iconBgRect" presStyleLbl="bgShp" presStyleIdx="1" presStyleCnt="4"/>
      <dgm:spPr>
        <a:prstGeom prst="round2DiagRect">
          <a:avLst>
            <a:gd name="adj1" fmla="val 29727"/>
            <a:gd name="adj2" fmla="val 0"/>
          </a:avLst>
        </a:prstGeom>
      </dgm:spPr>
    </dgm:pt>
    <dgm:pt modelId="{DC2F96E0-4653-4220-82BA-1D24E4BB17D2}" type="pres">
      <dgm:prSet presAssocID="{EC5AFFD1-0E12-47B4-BF4D-DB6A53AE3BE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3F3366E0-5AEF-4CA9-8B1D-FC64BB43E066}" type="pres">
      <dgm:prSet presAssocID="{EC5AFFD1-0E12-47B4-BF4D-DB6A53AE3BE0}" presName="spaceRect" presStyleCnt="0"/>
      <dgm:spPr/>
    </dgm:pt>
    <dgm:pt modelId="{2E53D9A1-A918-47DF-B61B-E475691F1099}" type="pres">
      <dgm:prSet presAssocID="{EC5AFFD1-0E12-47B4-BF4D-DB6A53AE3BE0}" presName="textRect" presStyleLbl="revTx" presStyleIdx="1" presStyleCnt="4">
        <dgm:presLayoutVars>
          <dgm:chMax val="1"/>
          <dgm:chPref val="1"/>
        </dgm:presLayoutVars>
      </dgm:prSet>
      <dgm:spPr/>
    </dgm:pt>
    <dgm:pt modelId="{FD153B3B-9D21-40BE-8206-E886ABAB9111}" type="pres">
      <dgm:prSet presAssocID="{629408F6-6E96-49A5-A1A8-FDC25D43BF39}" presName="sibTrans" presStyleCnt="0"/>
      <dgm:spPr/>
    </dgm:pt>
    <dgm:pt modelId="{BA590921-3E2E-454C-A582-E06353087672}" type="pres">
      <dgm:prSet presAssocID="{D8E4C668-CD55-4F6F-9DA7-2B8CE24A8C68}" presName="compNode" presStyleCnt="0"/>
      <dgm:spPr/>
    </dgm:pt>
    <dgm:pt modelId="{2083886B-F395-464C-8F8B-3036A5B55DA2}" type="pres">
      <dgm:prSet presAssocID="{D8E4C668-CD55-4F6F-9DA7-2B8CE24A8C68}" presName="iconBgRect" presStyleLbl="bgShp" presStyleIdx="2" presStyleCnt="4"/>
      <dgm:spPr>
        <a:prstGeom prst="round2DiagRect">
          <a:avLst>
            <a:gd name="adj1" fmla="val 29727"/>
            <a:gd name="adj2" fmla="val 0"/>
          </a:avLst>
        </a:prstGeom>
      </dgm:spPr>
    </dgm:pt>
    <dgm:pt modelId="{862EA188-4D63-421D-ACE5-1B35766AC45E}" type="pres">
      <dgm:prSet presAssocID="{D8E4C668-CD55-4F6F-9DA7-2B8CE24A8C6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ask"/>
        </a:ext>
      </dgm:extLst>
    </dgm:pt>
    <dgm:pt modelId="{04AB051F-6850-45A4-A035-0B50DB624B60}" type="pres">
      <dgm:prSet presAssocID="{D8E4C668-CD55-4F6F-9DA7-2B8CE24A8C68}" presName="spaceRect" presStyleCnt="0"/>
      <dgm:spPr/>
    </dgm:pt>
    <dgm:pt modelId="{2D0360C0-62D7-4F75-B426-D7FF56954B51}" type="pres">
      <dgm:prSet presAssocID="{D8E4C668-CD55-4F6F-9DA7-2B8CE24A8C68}" presName="textRect" presStyleLbl="revTx" presStyleIdx="2" presStyleCnt="4">
        <dgm:presLayoutVars>
          <dgm:chMax val="1"/>
          <dgm:chPref val="1"/>
        </dgm:presLayoutVars>
      </dgm:prSet>
      <dgm:spPr/>
    </dgm:pt>
    <dgm:pt modelId="{50B4C4F5-5BD1-433E-BB30-915CD1755140}" type="pres">
      <dgm:prSet presAssocID="{34D2CBB9-3E65-430D-BD28-F5057626F46C}" presName="sibTrans" presStyleCnt="0"/>
      <dgm:spPr/>
    </dgm:pt>
    <dgm:pt modelId="{8B649697-1942-4028-84F1-2DE21F56B80D}" type="pres">
      <dgm:prSet presAssocID="{0415CCEE-FF38-4456-B8F5-E8ED30B2E65E}" presName="compNode" presStyleCnt="0"/>
      <dgm:spPr/>
    </dgm:pt>
    <dgm:pt modelId="{F58B98BF-9881-4AA2-A4E8-C2B3F2CDEFD7}" type="pres">
      <dgm:prSet presAssocID="{0415CCEE-FF38-4456-B8F5-E8ED30B2E65E}" presName="iconBgRect" presStyleLbl="bgShp" presStyleIdx="3" presStyleCnt="4"/>
      <dgm:spPr>
        <a:prstGeom prst="round2DiagRect">
          <a:avLst>
            <a:gd name="adj1" fmla="val 29727"/>
            <a:gd name="adj2" fmla="val 0"/>
          </a:avLst>
        </a:prstGeom>
      </dgm:spPr>
    </dgm:pt>
    <dgm:pt modelId="{49808DF4-42AB-47D2-8A22-D33F7EC87A61}" type="pres">
      <dgm:prSet presAssocID="{0415CCEE-FF38-4456-B8F5-E8ED30B2E65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eaker"/>
        </a:ext>
      </dgm:extLst>
    </dgm:pt>
    <dgm:pt modelId="{B5AB185C-163A-4E0E-8AD5-2352A862686E}" type="pres">
      <dgm:prSet presAssocID="{0415CCEE-FF38-4456-B8F5-E8ED30B2E65E}" presName="spaceRect" presStyleCnt="0"/>
      <dgm:spPr/>
    </dgm:pt>
    <dgm:pt modelId="{6FDFC583-A9E7-4F2A-8B6F-275B77E13F5F}" type="pres">
      <dgm:prSet presAssocID="{0415CCEE-FF38-4456-B8F5-E8ED30B2E65E}" presName="textRect" presStyleLbl="revTx" presStyleIdx="3" presStyleCnt="4">
        <dgm:presLayoutVars>
          <dgm:chMax val="1"/>
          <dgm:chPref val="1"/>
        </dgm:presLayoutVars>
      </dgm:prSet>
      <dgm:spPr/>
    </dgm:pt>
  </dgm:ptLst>
  <dgm:cxnLst>
    <dgm:cxn modelId="{3DCCB40D-50E0-4E84-9991-CF6230E33E8C}" type="presOf" srcId="{35ECD168-88B1-4126-B5B0-CB59078C5982}" destId="{B0BBC4CA-BE14-4AE7-B01D-50E2456618C9}" srcOrd="0" destOrd="0" presId="urn:microsoft.com/office/officeart/2018/5/layout/IconLeafLabelList"/>
    <dgm:cxn modelId="{E0729425-24E0-47A4-AB11-DDEDFA46A645}" type="presOf" srcId="{C0C756B1-8457-41EF-BD2E-CB31730B48B2}" destId="{EF9C8A31-E1D5-4E8A-9DB5-7C43F330AC28}" srcOrd="0" destOrd="0" presId="urn:microsoft.com/office/officeart/2018/5/layout/IconLeafLabelList"/>
    <dgm:cxn modelId="{35F0432B-B239-43E6-AD69-1A6FFE08E4AA}" srcId="{C0C756B1-8457-41EF-BD2E-CB31730B48B2}" destId="{35ECD168-88B1-4126-B5B0-CB59078C5982}" srcOrd="0" destOrd="0" parTransId="{9BE9E886-9466-42BD-B61A-A5AA63131D86}" sibTransId="{96E278EE-00CA-45FD-8A45-B2D581C899B5}"/>
    <dgm:cxn modelId="{3604665C-D430-47E4-95FE-45BAD18C6CC0}" srcId="{C0C756B1-8457-41EF-BD2E-CB31730B48B2}" destId="{0415CCEE-FF38-4456-B8F5-E8ED30B2E65E}" srcOrd="3" destOrd="0" parTransId="{7AB5E3A1-2322-4050-854B-D37848DABBB0}" sibTransId="{0318987B-8D62-49DF-984E-0F1D74892232}"/>
    <dgm:cxn modelId="{86C31A55-88E8-44A8-8115-A922CA8E43D5}" type="presOf" srcId="{D8E4C668-CD55-4F6F-9DA7-2B8CE24A8C68}" destId="{2D0360C0-62D7-4F75-B426-D7FF56954B51}" srcOrd="0" destOrd="0" presId="urn:microsoft.com/office/officeart/2018/5/layout/IconLeafLabelList"/>
    <dgm:cxn modelId="{582D128E-CE37-41C7-BAE7-D5BBCFC46C5E}" type="presOf" srcId="{EC5AFFD1-0E12-47B4-BF4D-DB6A53AE3BE0}" destId="{2E53D9A1-A918-47DF-B61B-E475691F1099}" srcOrd="0" destOrd="0" presId="urn:microsoft.com/office/officeart/2018/5/layout/IconLeafLabelList"/>
    <dgm:cxn modelId="{7BDD9C98-9CA6-4EF7-BDBA-86F4AEFDB24C}" srcId="{C0C756B1-8457-41EF-BD2E-CB31730B48B2}" destId="{D8E4C668-CD55-4F6F-9DA7-2B8CE24A8C68}" srcOrd="2" destOrd="0" parTransId="{74CF0796-2D03-4815-929C-B0F5C8A931CA}" sibTransId="{34D2CBB9-3E65-430D-BD28-F5057626F46C}"/>
    <dgm:cxn modelId="{43BA3A9F-3E0D-493D-BA7F-3F8F04F59DEF}" srcId="{C0C756B1-8457-41EF-BD2E-CB31730B48B2}" destId="{EC5AFFD1-0E12-47B4-BF4D-DB6A53AE3BE0}" srcOrd="1" destOrd="0" parTransId="{4588DF32-A1E1-49B2-940F-7889FEAD70AF}" sibTransId="{629408F6-6E96-49A5-A1A8-FDC25D43BF39}"/>
    <dgm:cxn modelId="{30A721D0-45E4-466B-A5AE-97CB20068CCD}" type="presOf" srcId="{0415CCEE-FF38-4456-B8F5-E8ED30B2E65E}" destId="{6FDFC583-A9E7-4F2A-8B6F-275B77E13F5F}" srcOrd="0" destOrd="0" presId="urn:microsoft.com/office/officeart/2018/5/layout/IconLeafLabelList"/>
    <dgm:cxn modelId="{3891BA4B-CBE5-44BB-BC32-9AEB2533BBA8}" type="presParOf" srcId="{EF9C8A31-E1D5-4E8A-9DB5-7C43F330AC28}" destId="{E2066568-7C81-4346-B300-3ECB448D212B}" srcOrd="0" destOrd="0" presId="urn:microsoft.com/office/officeart/2018/5/layout/IconLeafLabelList"/>
    <dgm:cxn modelId="{73E0FA27-46CE-4EA3-AEF8-81AA2A10F6BD}" type="presParOf" srcId="{E2066568-7C81-4346-B300-3ECB448D212B}" destId="{30A1C51F-AFE3-4F31-B6AA-D690CBCB41A9}" srcOrd="0" destOrd="0" presId="urn:microsoft.com/office/officeart/2018/5/layout/IconLeafLabelList"/>
    <dgm:cxn modelId="{448B7C1E-29A1-4FB1-9E8C-F45FCDA4CDEE}" type="presParOf" srcId="{E2066568-7C81-4346-B300-3ECB448D212B}" destId="{DD50C1E3-7499-4BED-B9E9-8945641A74B7}" srcOrd="1" destOrd="0" presId="urn:microsoft.com/office/officeart/2018/5/layout/IconLeafLabelList"/>
    <dgm:cxn modelId="{F983662F-68CB-4BB1-8ED5-2B928B7D9634}" type="presParOf" srcId="{E2066568-7C81-4346-B300-3ECB448D212B}" destId="{A357536A-71EE-4A69-A887-1D58D2849F02}" srcOrd="2" destOrd="0" presId="urn:microsoft.com/office/officeart/2018/5/layout/IconLeafLabelList"/>
    <dgm:cxn modelId="{357E154E-C207-4110-9982-70D4F5AF96FE}" type="presParOf" srcId="{E2066568-7C81-4346-B300-3ECB448D212B}" destId="{B0BBC4CA-BE14-4AE7-B01D-50E2456618C9}" srcOrd="3" destOrd="0" presId="urn:microsoft.com/office/officeart/2018/5/layout/IconLeafLabelList"/>
    <dgm:cxn modelId="{33BEDEA2-18FF-46A7-897C-F00A41102A08}" type="presParOf" srcId="{EF9C8A31-E1D5-4E8A-9DB5-7C43F330AC28}" destId="{06CADAA0-BBA5-436D-8336-BAE938915D67}" srcOrd="1" destOrd="0" presId="urn:microsoft.com/office/officeart/2018/5/layout/IconLeafLabelList"/>
    <dgm:cxn modelId="{0C58068E-146C-4ABD-A202-C03A8E2152C6}" type="presParOf" srcId="{EF9C8A31-E1D5-4E8A-9DB5-7C43F330AC28}" destId="{4D285AE8-1FFF-489D-BD3E-543994E43C0E}" srcOrd="2" destOrd="0" presId="urn:microsoft.com/office/officeart/2018/5/layout/IconLeafLabelList"/>
    <dgm:cxn modelId="{26CF1027-3FA9-47AD-BF72-D85E6438C632}" type="presParOf" srcId="{4D285AE8-1FFF-489D-BD3E-543994E43C0E}" destId="{4271F27B-F7F1-42DB-B0A0-B47BC4883099}" srcOrd="0" destOrd="0" presId="urn:microsoft.com/office/officeart/2018/5/layout/IconLeafLabelList"/>
    <dgm:cxn modelId="{EC7B6CB4-E6D4-4A78-A7DA-AF682FC8A592}" type="presParOf" srcId="{4D285AE8-1FFF-489D-BD3E-543994E43C0E}" destId="{DC2F96E0-4653-4220-82BA-1D24E4BB17D2}" srcOrd="1" destOrd="0" presId="urn:microsoft.com/office/officeart/2018/5/layout/IconLeafLabelList"/>
    <dgm:cxn modelId="{58A1A096-50D1-40D6-B061-065BAD85EF91}" type="presParOf" srcId="{4D285AE8-1FFF-489D-BD3E-543994E43C0E}" destId="{3F3366E0-5AEF-4CA9-8B1D-FC64BB43E066}" srcOrd="2" destOrd="0" presId="urn:microsoft.com/office/officeart/2018/5/layout/IconLeafLabelList"/>
    <dgm:cxn modelId="{649ADA77-E33C-4C1F-8E26-30BCACBECEC8}" type="presParOf" srcId="{4D285AE8-1FFF-489D-BD3E-543994E43C0E}" destId="{2E53D9A1-A918-47DF-B61B-E475691F1099}" srcOrd="3" destOrd="0" presId="urn:microsoft.com/office/officeart/2018/5/layout/IconLeafLabelList"/>
    <dgm:cxn modelId="{1DDC414E-BFCD-4171-A0B3-A1402A3AA71D}" type="presParOf" srcId="{EF9C8A31-E1D5-4E8A-9DB5-7C43F330AC28}" destId="{FD153B3B-9D21-40BE-8206-E886ABAB9111}" srcOrd="3" destOrd="0" presId="urn:microsoft.com/office/officeart/2018/5/layout/IconLeafLabelList"/>
    <dgm:cxn modelId="{E7D60B66-4286-4420-B2BC-1A2B56E52789}" type="presParOf" srcId="{EF9C8A31-E1D5-4E8A-9DB5-7C43F330AC28}" destId="{BA590921-3E2E-454C-A582-E06353087672}" srcOrd="4" destOrd="0" presId="urn:microsoft.com/office/officeart/2018/5/layout/IconLeafLabelList"/>
    <dgm:cxn modelId="{E3184118-1B8F-4A98-A20F-FC048A89183C}" type="presParOf" srcId="{BA590921-3E2E-454C-A582-E06353087672}" destId="{2083886B-F395-464C-8F8B-3036A5B55DA2}" srcOrd="0" destOrd="0" presId="urn:microsoft.com/office/officeart/2018/5/layout/IconLeafLabelList"/>
    <dgm:cxn modelId="{C1952C75-C3E9-44A1-8B99-E4F58CA3765F}" type="presParOf" srcId="{BA590921-3E2E-454C-A582-E06353087672}" destId="{862EA188-4D63-421D-ACE5-1B35766AC45E}" srcOrd="1" destOrd="0" presId="urn:microsoft.com/office/officeart/2018/5/layout/IconLeafLabelList"/>
    <dgm:cxn modelId="{B822223F-3F97-4973-A8D6-71404A70D937}" type="presParOf" srcId="{BA590921-3E2E-454C-A582-E06353087672}" destId="{04AB051F-6850-45A4-A035-0B50DB624B60}" srcOrd="2" destOrd="0" presId="urn:microsoft.com/office/officeart/2018/5/layout/IconLeafLabelList"/>
    <dgm:cxn modelId="{9FF8E382-2D8E-4C72-9555-EA928FAAD47C}" type="presParOf" srcId="{BA590921-3E2E-454C-A582-E06353087672}" destId="{2D0360C0-62D7-4F75-B426-D7FF56954B51}" srcOrd="3" destOrd="0" presId="urn:microsoft.com/office/officeart/2018/5/layout/IconLeafLabelList"/>
    <dgm:cxn modelId="{AD3E2888-E761-4708-AF18-4BC0677609F5}" type="presParOf" srcId="{EF9C8A31-E1D5-4E8A-9DB5-7C43F330AC28}" destId="{50B4C4F5-5BD1-433E-BB30-915CD1755140}" srcOrd="5" destOrd="0" presId="urn:microsoft.com/office/officeart/2018/5/layout/IconLeafLabelList"/>
    <dgm:cxn modelId="{F83E3AB5-F6E9-4477-BFFE-C9B7A83C6D44}" type="presParOf" srcId="{EF9C8A31-E1D5-4E8A-9DB5-7C43F330AC28}" destId="{8B649697-1942-4028-84F1-2DE21F56B80D}" srcOrd="6" destOrd="0" presId="urn:microsoft.com/office/officeart/2018/5/layout/IconLeafLabelList"/>
    <dgm:cxn modelId="{FBA20443-1A9D-45A2-93FA-D9295BABD1C0}" type="presParOf" srcId="{8B649697-1942-4028-84F1-2DE21F56B80D}" destId="{F58B98BF-9881-4AA2-A4E8-C2B3F2CDEFD7}" srcOrd="0" destOrd="0" presId="urn:microsoft.com/office/officeart/2018/5/layout/IconLeafLabelList"/>
    <dgm:cxn modelId="{D2606A72-E877-46E3-80FC-87B7C1949FE1}" type="presParOf" srcId="{8B649697-1942-4028-84F1-2DE21F56B80D}" destId="{49808DF4-42AB-47D2-8A22-D33F7EC87A61}" srcOrd="1" destOrd="0" presId="urn:microsoft.com/office/officeart/2018/5/layout/IconLeafLabelList"/>
    <dgm:cxn modelId="{85DAAB63-EDF7-4717-85B5-2A515BF68032}" type="presParOf" srcId="{8B649697-1942-4028-84F1-2DE21F56B80D}" destId="{B5AB185C-163A-4E0E-8AD5-2352A862686E}" srcOrd="2" destOrd="0" presId="urn:microsoft.com/office/officeart/2018/5/layout/IconLeafLabelList"/>
    <dgm:cxn modelId="{CFA13D65-E8BE-4622-A07E-55FAE4EB4688}" type="presParOf" srcId="{8B649697-1942-4028-84F1-2DE21F56B80D}" destId="{6FDFC583-A9E7-4F2A-8B6F-275B77E13F5F}"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DC6D24-C022-47FA-8614-D1A632289CBB}"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8D4883B5-1F79-4679-845C-D22F5F0A64A4}">
      <dgm:prSet/>
      <dgm:spPr/>
      <dgm:t>
        <a:bodyPr/>
        <a:lstStyle/>
        <a:p>
          <a:pPr>
            <a:lnSpc>
              <a:spcPct val="100000"/>
            </a:lnSpc>
          </a:pPr>
          <a:r>
            <a:rPr lang="en-GB" b="1"/>
            <a:t>Individually: </a:t>
          </a:r>
          <a:r>
            <a:rPr lang="en-GB"/>
            <a:t>Focusing on one or 2 outcome and inspired by the previous exercise, create a small and safe step towards the outcome (use the experiment template as a thinking tool)</a:t>
          </a:r>
          <a:br>
            <a:rPr lang="en-GB"/>
          </a:br>
          <a:br>
            <a:rPr lang="en-GB"/>
          </a:br>
          <a:endParaRPr lang="en-US"/>
        </a:p>
      </dgm:t>
    </dgm:pt>
    <dgm:pt modelId="{A75C4222-3A02-4B36-83B8-960754C3E211}" type="parTrans" cxnId="{22537675-99A3-4D2E-8C88-2D34D44F2DD3}">
      <dgm:prSet/>
      <dgm:spPr/>
      <dgm:t>
        <a:bodyPr/>
        <a:lstStyle/>
        <a:p>
          <a:endParaRPr lang="en-US"/>
        </a:p>
      </dgm:t>
    </dgm:pt>
    <dgm:pt modelId="{16F83117-992F-4453-A4D5-FAC86F1F3F6E}" type="sibTrans" cxnId="{22537675-99A3-4D2E-8C88-2D34D44F2DD3}">
      <dgm:prSet/>
      <dgm:spPr/>
      <dgm:t>
        <a:bodyPr/>
        <a:lstStyle/>
        <a:p>
          <a:endParaRPr lang="en-US"/>
        </a:p>
      </dgm:t>
    </dgm:pt>
    <dgm:pt modelId="{0CED93FF-9233-4A8B-8EB7-9724BF7D6A8F}">
      <dgm:prSet/>
      <dgm:spPr/>
      <dgm:t>
        <a:bodyPr/>
        <a:lstStyle/>
        <a:p>
          <a:pPr>
            <a:lnSpc>
              <a:spcPct val="100000"/>
            </a:lnSpc>
          </a:pPr>
          <a:r>
            <a:rPr lang="en-GB" b="1"/>
            <a:t>As a pair</a:t>
          </a:r>
          <a:r>
            <a:rPr lang="en-GB"/>
            <a:t>: Pitch the experiments to each other, help formalizing them, review them and tweak them for consensus.</a:t>
          </a:r>
          <a:br>
            <a:rPr lang="en-GB"/>
          </a:br>
          <a:br>
            <a:rPr lang="en-GB"/>
          </a:br>
          <a:endParaRPr lang="en-US"/>
        </a:p>
      </dgm:t>
    </dgm:pt>
    <dgm:pt modelId="{80C2E57C-DD99-4D1C-AADF-56972D866A5D}" type="parTrans" cxnId="{0543C19A-147A-4D13-8A6B-12D3EC3F83BE}">
      <dgm:prSet/>
      <dgm:spPr/>
      <dgm:t>
        <a:bodyPr/>
        <a:lstStyle/>
        <a:p>
          <a:endParaRPr lang="en-US"/>
        </a:p>
      </dgm:t>
    </dgm:pt>
    <dgm:pt modelId="{E3221612-339E-463C-919B-2305694ADFC8}" type="sibTrans" cxnId="{0543C19A-147A-4D13-8A6B-12D3EC3F83BE}">
      <dgm:prSet/>
      <dgm:spPr/>
      <dgm:t>
        <a:bodyPr/>
        <a:lstStyle/>
        <a:p>
          <a:endParaRPr lang="en-US"/>
        </a:p>
      </dgm:t>
    </dgm:pt>
    <dgm:pt modelId="{E987A020-AAFE-48E7-A962-2EA9680D2BE8}">
      <dgm:prSet/>
      <dgm:spPr/>
      <dgm:t>
        <a:bodyPr/>
        <a:lstStyle/>
        <a:p>
          <a:pPr>
            <a:lnSpc>
              <a:spcPct val="100000"/>
            </a:lnSpc>
          </a:pPr>
          <a:r>
            <a:rPr lang="en-GB" b="1"/>
            <a:t>As a group</a:t>
          </a:r>
          <a:r>
            <a:rPr lang="en-GB"/>
            <a:t>: Review the experiments, discuss the conditions for success and failure and tweak them for consensus.</a:t>
          </a:r>
          <a:endParaRPr lang="en-US"/>
        </a:p>
      </dgm:t>
    </dgm:pt>
    <dgm:pt modelId="{A13DBE6F-E3EC-412C-92E5-3D99BF640EB8}" type="parTrans" cxnId="{8EBCD49B-15D6-4761-AB51-63CFA2C73024}">
      <dgm:prSet/>
      <dgm:spPr/>
      <dgm:t>
        <a:bodyPr/>
        <a:lstStyle/>
        <a:p>
          <a:endParaRPr lang="en-US"/>
        </a:p>
      </dgm:t>
    </dgm:pt>
    <dgm:pt modelId="{DD1D07A4-9817-4CDF-BC8A-0998C48827E4}" type="sibTrans" cxnId="{8EBCD49B-15D6-4761-AB51-63CFA2C73024}">
      <dgm:prSet/>
      <dgm:spPr/>
      <dgm:t>
        <a:bodyPr/>
        <a:lstStyle/>
        <a:p>
          <a:endParaRPr lang="en-US"/>
        </a:p>
      </dgm:t>
    </dgm:pt>
    <dgm:pt modelId="{AAB721B2-2C8B-41E0-A760-B4F514FCAC56}" type="pres">
      <dgm:prSet presAssocID="{CBDC6D24-C022-47FA-8614-D1A632289CBB}" presName="root" presStyleCnt="0">
        <dgm:presLayoutVars>
          <dgm:dir/>
          <dgm:resizeHandles val="exact"/>
        </dgm:presLayoutVars>
      </dgm:prSet>
      <dgm:spPr/>
    </dgm:pt>
    <dgm:pt modelId="{AED088E6-751E-425A-AF3C-35EB41120F2B}" type="pres">
      <dgm:prSet presAssocID="{8D4883B5-1F79-4679-845C-D22F5F0A64A4}" presName="compNode" presStyleCnt="0"/>
      <dgm:spPr/>
    </dgm:pt>
    <dgm:pt modelId="{55EDC972-66F4-4D73-B1E1-C4F766B49402}" type="pres">
      <dgm:prSet presAssocID="{8D4883B5-1F79-4679-845C-D22F5F0A64A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llseye"/>
        </a:ext>
      </dgm:extLst>
    </dgm:pt>
    <dgm:pt modelId="{0689ABCF-6DD5-4E26-9981-416D9ED458AD}" type="pres">
      <dgm:prSet presAssocID="{8D4883B5-1F79-4679-845C-D22F5F0A64A4}" presName="spaceRect" presStyleCnt="0"/>
      <dgm:spPr/>
    </dgm:pt>
    <dgm:pt modelId="{C903E355-ADF6-4CDD-A3D4-411B76E0546E}" type="pres">
      <dgm:prSet presAssocID="{8D4883B5-1F79-4679-845C-D22F5F0A64A4}" presName="textRect" presStyleLbl="revTx" presStyleIdx="0" presStyleCnt="3">
        <dgm:presLayoutVars>
          <dgm:chMax val="1"/>
          <dgm:chPref val="1"/>
        </dgm:presLayoutVars>
      </dgm:prSet>
      <dgm:spPr/>
    </dgm:pt>
    <dgm:pt modelId="{5A1D8D75-A246-4691-A2C5-C563C3002F29}" type="pres">
      <dgm:prSet presAssocID="{16F83117-992F-4453-A4D5-FAC86F1F3F6E}" presName="sibTrans" presStyleCnt="0"/>
      <dgm:spPr/>
    </dgm:pt>
    <dgm:pt modelId="{20828D1C-CBB6-4552-9ABC-249091058DA3}" type="pres">
      <dgm:prSet presAssocID="{0CED93FF-9233-4A8B-8EB7-9724BF7D6A8F}" presName="compNode" presStyleCnt="0"/>
      <dgm:spPr/>
    </dgm:pt>
    <dgm:pt modelId="{8F8D5726-A330-44CF-9AFA-0828CB2815DC}" type="pres">
      <dgm:prSet presAssocID="{0CED93FF-9233-4A8B-8EB7-9724BF7D6A8F}"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Social distancing with solid fill"/>
        </a:ext>
      </dgm:extLst>
    </dgm:pt>
    <dgm:pt modelId="{4E211C96-BBB8-4278-B7CB-A7294EB39FBD}" type="pres">
      <dgm:prSet presAssocID="{0CED93FF-9233-4A8B-8EB7-9724BF7D6A8F}" presName="spaceRect" presStyleCnt="0"/>
      <dgm:spPr/>
    </dgm:pt>
    <dgm:pt modelId="{7A5BB9F9-32A9-4FA0-9C88-50CE6A31B0DD}" type="pres">
      <dgm:prSet presAssocID="{0CED93FF-9233-4A8B-8EB7-9724BF7D6A8F}" presName="textRect" presStyleLbl="revTx" presStyleIdx="1" presStyleCnt="3">
        <dgm:presLayoutVars>
          <dgm:chMax val="1"/>
          <dgm:chPref val="1"/>
        </dgm:presLayoutVars>
      </dgm:prSet>
      <dgm:spPr/>
    </dgm:pt>
    <dgm:pt modelId="{3A5822A3-E229-461F-84CD-F01F2AD9C3EC}" type="pres">
      <dgm:prSet presAssocID="{E3221612-339E-463C-919B-2305694ADFC8}" presName="sibTrans" presStyleCnt="0"/>
      <dgm:spPr/>
    </dgm:pt>
    <dgm:pt modelId="{74E982F0-4214-496D-9AF1-A217E8B4D07A}" type="pres">
      <dgm:prSet presAssocID="{E987A020-AAFE-48E7-A962-2EA9680D2BE8}" presName="compNode" presStyleCnt="0"/>
      <dgm:spPr/>
    </dgm:pt>
    <dgm:pt modelId="{026B3331-49E9-435D-96F6-15999FD57444}" type="pres">
      <dgm:prSet presAssocID="{E987A020-AAFE-48E7-A962-2EA9680D2BE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Users"/>
        </a:ext>
      </dgm:extLst>
    </dgm:pt>
    <dgm:pt modelId="{354633F9-3533-4B85-99EF-619585989F8B}" type="pres">
      <dgm:prSet presAssocID="{E987A020-AAFE-48E7-A962-2EA9680D2BE8}" presName="spaceRect" presStyleCnt="0"/>
      <dgm:spPr/>
    </dgm:pt>
    <dgm:pt modelId="{35A3AD1B-64F4-4B8D-98B3-B075686F611B}" type="pres">
      <dgm:prSet presAssocID="{E987A020-AAFE-48E7-A962-2EA9680D2BE8}" presName="textRect" presStyleLbl="revTx" presStyleIdx="2" presStyleCnt="3">
        <dgm:presLayoutVars>
          <dgm:chMax val="1"/>
          <dgm:chPref val="1"/>
        </dgm:presLayoutVars>
      </dgm:prSet>
      <dgm:spPr/>
    </dgm:pt>
  </dgm:ptLst>
  <dgm:cxnLst>
    <dgm:cxn modelId="{657A7C22-EDBE-44DC-8FFC-5675446A4452}" type="presOf" srcId="{8D4883B5-1F79-4679-845C-D22F5F0A64A4}" destId="{C903E355-ADF6-4CDD-A3D4-411B76E0546E}" srcOrd="0" destOrd="0" presId="urn:microsoft.com/office/officeart/2018/2/layout/IconLabelList"/>
    <dgm:cxn modelId="{22537675-99A3-4D2E-8C88-2D34D44F2DD3}" srcId="{CBDC6D24-C022-47FA-8614-D1A632289CBB}" destId="{8D4883B5-1F79-4679-845C-D22F5F0A64A4}" srcOrd="0" destOrd="0" parTransId="{A75C4222-3A02-4B36-83B8-960754C3E211}" sibTransId="{16F83117-992F-4453-A4D5-FAC86F1F3F6E}"/>
    <dgm:cxn modelId="{512B237D-9CCB-42DD-B86D-6403ED9E5E10}" type="presOf" srcId="{CBDC6D24-C022-47FA-8614-D1A632289CBB}" destId="{AAB721B2-2C8B-41E0-A760-B4F514FCAC56}" srcOrd="0" destOrd="0" presId="urn:microsoft.com/office/officeart/2018/2/layout/IconLabelList"/>
    <dgm:cxn modelId="{0543C19A-147A-4D13-8A6B-12D3EC3F83BE}" srcId="{CBDC6D24-C022-47FA-8614-D1A632289CBB}" destId="{0CED93FF-9233-4A8B-8EB7-9724BF7D6A8F}" srcOrd="1" destOrd="0" parTransId="{80C2E57C-DD99-4D1C-AADF-56972D866A5D}" sibTransId="{E3221612-339E-463C-919B-2305694ADFC8}"/>
    <dgm:cxn modelId="{8EBCD49B-15D6-4761-AB51-63CFA2C73024}" srcId="{CBDC6D24-C022-47FA-8614-D1A632289CBB}" destId="{E987A020-AAFE-48E7-A962-2EA9680D2BE8}" srcOrd="2" destOrd="0" parTransId="{A13DBE6F-E3EC-412C-92E5-3D99BF640EB8}" sibTransId="{DD1D07A4-9817-4CDF-BC8A-0998C48827E4}"/>
    <dgm:cxn modelId="{82AE8BC1-34AE-4C86-945B-B89B9DDA4385}" type="presOf" srcId="{0CED93FF-9233-4A8B-8EB7-9724BF7D6A8F}" destId="{7A5BB9F9-32A9-4FA0-9C88-50CE6A31B0DD}" srcOrd="0" destOrd="0" presId="urn:microsoft.com/office/officeart/2018/2/layout/IconLabelList"/>
    <dgm:cxn modelId="{7C78D8F4-F90D-4D25-8B88-C04DB2076ABD}" type="presOf" srcId="{E987A020-AAFE-48E7-A962-2EA9680D2BE8}" destId="{35A3AD1B-64F4-4B8D-98B3-B075686F611B}" srcOrd="0" destOrd="0" presId="urn:microsoft.com/office/officeart/2018/2/layout/IconLabelList"/>
    <dgm:cxn modelId="{6610375A-B8E2-481A-B1B4-24CC8A02E0CB}" type="presParOf" srcId="{AAB721B2-2C8B-41E0-A760-B4F514FCAC56}" destId="{AED088E6-751E-425A-AF3C-35EB41120F2B}" srcOrd="0" destOrd="0" presId="urn:microsoft.com/office/officeart/2018/2/layout/IconLabelList"/>
    <dgm:cxn modelId="{63572C26-E4B7-4690-91BD-AD786DEAB548}" type="presParOf" srcId="{AED088E6-751E-425A-AF3C-35EB41120F2B}" destId="{55EDC972-66F4-4D73-B1E1-C4F766B49402}" srcOrd="0" destOrd="0" presId="urn:microsoft.com/office/officeart/2018/2/layout/IconLabelList"/>
    <dgm:cxn modelId="{9F9F257B-17DC-458E-BB4A-026581247908}" type="presParOf" srcId="{AED088E6-751E-425A-AF3C-35EB41120F2B}" destId="{0689ABCF-6DD5-4E26-9981-416D9ED458AD}" srcOrd="1" destOrd="0" presId="urn:microsoft.com/office/officeart/2018/2/layout/IconLabelList"/>
    <dgm:cxn modelId="{EBDCB86E-52D7-48EC-ADB4-EC4A86DF2C5E}" type="presParOf" srcId="{AED088E6-751E-425A-AF3C-35EB41120F2B}" destId="{C903E355-ADF6-4CDD-A3D4-411B76E0546E}" srcOrd="2" destOrd="0" presId="urn:microsoft.com/office/officeart/2018/2/layout/IconLabelList"/>
    <dgm:cxn modelId="{042ADD7B-B12B-4373-95F6-341F605C969E}" type="presParOf" srcId="{AAB721B2-2C8B-41E0-A760-B4F514FCAC56}" destId="{5A1D8D75-A246-4691-A2C5-C563C3002F29}" srcOrd="1" destOrd="0" presId="urn:microsoft.com/office/officeart/2018/2/layout/IconLabelList"/>
    <dgm:cxn modelId="{B6FE9B7B-8E7E-4D2F-AFC5-FF0CEA93F328}" type="presParOf" srcId="{AAB721B2-2C8B-41E0-A760-B4F514FCAC56}" destId="{20828D1C-CBB6-4552-9ABC-249091058DA3}" srcOrd="2" destOrd="0" presId="urn:microsoft.com/office/officeart/2018/2/layout/IconLabelList"/>
    <dgm:cxn modelId="{31F0339E-8333-45D9-83EB-C8A36652D7F4}" type="presParOf" srcId="{20828D1C-CBB6-4552-9ABC-249091058DA3}" destId="{8F8D5726-A330-44CF-9AFA-0828CB2815DC}" srcOrd="0" destOrd="0" presId="urn:microsoft.com/office/officeart/2018/2/layout/IconLabelList"/>
    <dgm:cxn modelId="{98EA3B37-179A-41EF-8287-0625DFECCE79}" type="presParOf" srcId="{20828D1C-CBB6-4552-9ABC-249091058DA3}" destId="{4E211C96-BBB8-4278-B7CB-A7294EB39FBD}" srcOrd="1" destOrd="0" presId="urn:microsoft.com/office/officeart/2018/2/layout/IconLabelList"/>
    <dgm:cxn modelId="{5179F4FA-4DA6-4AE9-9DB0-1765531BDBDF}" type="presParOf" srcId="{20828D1C-CBB6-4552-9ABC-249091058DA3}" destId="{7A5BB9F9-32A9-4FA0-9C88-50CE6A31B0DD}" srcOrd="2" destOrd="0" presId="urn:microsoft.com/office/officeart/2018/2/layout/IconLabelList"/>
    <dgm:cxn modelId="{AD7E41B3-3FFA-4926-9D33-42F2935426F6}" type="presParOf" srcId="{AAB721B2-2C8B-41E0-A760-B4F514FCAC56}" destId="{3A5822A3-E229-461F-84CD-F01F2AD9C3EC}" srcOrd="3" destOrd="0" presId="urn:microsoft.com/office/officeart/2018/2/layout/IconLabelList"/>
    <dgm:cxn modelId="{FBA6C88A-138B-45B7-80E3-EFDBA2D381DC}" type="presParOf" srcId="{AAB721B2-2C8B-41E0-A760-B4F514FCAC56}" destId="{74E982F0-4214-496D-9AF1-A217E8B4D07A}" srcOrd="4" destOrd="0" presId="urn:microsoft.com/office/officeart/2018/2/layout/IconLabelList"/>
    <dgm:cxn modelId="{CFFB2D4C-6C5D-4251-8CC1-2B79A6E7EF0A}" type="presParOf" srcId="{74E982F0-4214-496D-9AF1-A217E8B4D07A}" destId="{026B3331-49E9-435D-96F6-15999FD57444}" srcOrd="0" destOrd="0" presId="urn:microsoft.com/office/officeart/2018/2/layout/IconLabelList"/>
    <dgm:cxn modelId="{C1CA8DCA-44BD-4EFE-A998-22BC26323809}" type="presParOf" srcId="{74E982F0-4214-496D-9AF1-A217E8B4D07A}" destId="{354633F9-3533-4B85-99EF-619585989F8B}" srcOrd="1" destOrd="0" presId="urn:microsoft.com/office/officeart/2018/2/layout/IconLabelList"/>
    <dgm:cxn modelId="{C9738C4C-2120-4D70-B26A-D9C34C4C9D67}" type="presParOf" srcId="{74E982F0-4214-496D-9AF1-A217E8B4D07A}" destId="{35A3AD1B-64F4-4B8D-98B3-B075686F611B}"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DD0543-691B-4D28-B46B-F532A247876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C0E18C3-168D-4ACC-9048-A0EA0AC85B43}">
      <dgm:prSet/>
      <dgm:spPr/>
      <dgm:t>
        <a:bodyPr/>
        <a:lstStyle/>
        <a:p>
          <a:r>
            <a:rPr lang="en-GB" dirty="0"/>
            <a:t>The CEL mindset has been well received, but its implementation needs lots of work</a:t>
          </a:r>
          <a:endParaRPr lang="en-US" dirty="0"/>
        </a:p>
      </dgm:t>
    </dgm:pt>
    <dgm:pt modelId="{D65AAF24-DF8D-43A5-A320-19CAA25E61BA}" type="parTrans" cxnId="{5B770D7C-79EF-464E-B274-6EC802CC7B13}">
      <dgm:prSet/>
      <dgm:spPr/>
      <dgm:t>
        <a:bodyPr/>
        <a:lstStyle/>
        <a:p>
          <a:endParaRPr lang="en-US"/>
        </a:p>
      </dgm:t>
    </dgm:pt>
    <dgm:pt modelId="{F77BD82E-4D7C-47C9-8177-ECA3E8E14E03}" type="sibTrans" cxnId="{5B770D7C-79EF-464E-B274-6EC802CC7B13}">
      <dgm:prSet/>
      <dgm:spPr/>
      <dgm:t>
        <a:bodyPr/>
        <a:lstStyle/>
        <a:p>
          <a:endParaRPr lang="en-US"/>
        </a:p>
      </dgm:t>
    </dgm:pt>
    <dgm:pt modelId="{7931186B-207A-4E30-9A6C-1319F33F2728}">
      <dgm:prSet/>
      <dgm:spPr/>
      <dgm:t>
        <a:bodyPr/>
        <a:lstStyle/>
        <a:p>
          <a:r>
            <a:rPr lang="en-GB" dirty="0"/>
            <a:t>The baton of enabler has passed to Operations and the HR department</a:t>
          </a:r>
          <a:endParaRPr lang="en-US" dirty="0"/>
        </a:p>
      </dgm:t>
    </dgm:pt>
    <dgm:pt modelId="{C92E839A-264E-4020-B25C-909115AF3CCC}" type="parTrans" cxnId="{62058FCC-B47E-4616-B69F-B0B18DF79AA8}">
      <dgm:prSet/>
      <dgm:spPr/>
      <dgm:t>
        <a:bodyPr/>
        <a:lstStyle/>
        <a:p>
          <a:endParaRPr lang="en-US"/>
        </a:p>
      </dgm:t>
    </dgm:pt>
    <dgm:pt modelId="{63CD2AA9-6D82-4925-8C29-F9A66CCECA37}" type="sibTrans" cxnId="{62058FCC-B47E-4616-B69F-B0B18DF79AA8}">
      <dgm:prSet/>
      <dgm:spPr/>
      <dgm:t>
        <a:bodyPr/>
        <a:lstStyle/>
        <a:p>
          <a:endParaRPr lang="en-US"/>
        </a:p>
      </dgm:t>
    </dgm:pt>
    <dgm:pt modelId="{EDB717A8-6225-40C2-B49F-1C5EE36EE366}">
      <dgm:prSet/>
      <dgm:spPr/>
      <dgm:t>
        <a:bodyPr/>
        <a:lstStyle/>
        <a:p>
          <a:r>
            <a:rPr lang="en-GB"/>
            <a:t>Beyond the brand of the CEL, the experimentation mindset has spread into other company activities…</a:t>
          </a:r>
          <a:endParaRPr lang="en-US"/>
        </a:p>
      </dgm:t>
    </dgm:pt>
    <dgm:pt modelId="{5E48E31C-21EE-4FAC-9ED7-357B8A48CEBA}" type="parTrans" cxnId="{60AF9DFE-9E6A-4106-A48C-D33449DE75C1}">
      <dgm:prSet/>
      <dgm:spPr/>
      <dgm:t>
        <a:bodyPr/>
        <a:lstStyle/>
        <a:p>
          <a:endParaRPr lang="en-US"/>
        </a:p>
      </dgm:t>
    </dgm:pt>
    <dgm:pt modelId="{E937EC9B-A07B-432F-B551-750CC6B5FF32}" type="sibTrans" cxnId="{60AF9DFE-9E6A-4106-A48C-D33449DE75C1}">
      <dgm:prSet/>
      <dgm:spPr/>
      <dgm:t>
        <a:bodyPr/>
        <a:lstStyle/>
        <a:p>
          <a:endParaRPr lang="en-US"/>
        </a:p>
      </dgm:t>
    </dgm:pt>
    <dgm:pt modelId="{129A21D5-66CC-49E8-891D-D5A1A411117A}">
      <dgm:prSet/>
      <dgm:spPr/>
      <dgm:t>
        <a:bodyPr/>
        <a:lstStyle/>
        <a:p>
          <a:r>
            <a:rPr lang="en-GB"/>
            <a:t>…and  that’s all we wanted!</a:t>
          </a:r>
          <a:endParaRPr lang="en-US"/>
        </a:p>
      </dgm:t>
    </dgm:pt>
    <dgm:pt modelId="{82DB3898-4D47-4208-9992-DEF89ED09197}" type="parTrans" cxnId="{8DB8CEE1-0F50-4782-BE08-B32D2F77A731}">
      <dgm:prSet/>
      <dgm:spPr/>
      <dgm:t>
        <a:bodyPr/>
        <a:lstStyle/>
        <a:p>
          <a:endParaRPr lang="en-US"/>
        </a:p>
      </dgm:t>
    </dgm:pt>
    <dgm:pt modelId="{2ECA2CFF-7A9C-4610-A0CD-4047F4402B24}" type="sibTrans" cxnId="{8DB8CEE1-0F50-4782-BE08-B32D2F77A731}">
      <dgm:prSet/>
      <dgm:spPr/>
      <dgm:t>
        <a:bodyPr/>
        <a:lstStyle/>
        <a:p>
          <a:endParaRPr lang="en-US"/>
        </a:p>
      </dgm:t>
    </dgm:pt>
    <dgm:pt modelId="{79CE9FC6-2C64-49C5-98CB-DB526E999239}" type="pres">
      <dgm:prSet presAssocID="{9DDD0543-691B-4D28-B46B-F532A2478766}" presName="diagram" presStyleCnt="0">
        <dgm:presLayoutVars>
          <dgm:dir/>
          <dgm:resizeHandles val="exact"/>
        </dgm:presLayoutVars>
      </dgm:prSet>
      <dgm:spPr/>
    </dgm:pt>
    <dgm:pt modelId="{24A928F3-0079-4161-BF07-ACC74A97DF3E}" type="pres">
      <dgm:prSet presAssocID="{FC0E18C3-168D-4ACC-9048-A0EA0AC85B43}" presName="node" presStyleLbl="node1" presStyleIdx="0" presStyleCnt="4">
        <dgm:presLayoutVars>
          <dgm:bulletEnabled val="1"/>
        </dgm:presLayoutVars>
      </dgm:prSet>
      <dgm:spPr/>
    </dgm:pt>
    <dgm:pt modelId="{1B5E29A6-3492-42D0-B742-766531895C3C}" type="pres">
      <dgm:prSet presAssocID="{F77BD82E-4D7C-47C9-8177-ECA3E8E14E03}" presName="sibTrans" presStyleCnt="0"/>
      <dgm:spPr/>
    </dgm:pt>
    <dgm:pt modelId="{B1E2E791-91CD-4B8A-A904-23D9ED5B0567}" type="pres">
      <dgm:prSet presAssocID="{7931186B-207A-4E30-9A6C-1319F33F2728}" presName="node" presStyleLbl="node1" presStyleIdx="1" presStyleCnt="4">
        <dgm:presLayoutVars>
          <dgm:bulletEnabled val="1"/>
        </dgm:presLayoutVars>
      </dgm:prSet>
      <dgm:spPr/>
    </dgm:pt>
    <dgm:pt modelId="{CC7DB7CB-BE9A-4CD3-BD24-9472E74BBDC6}" type="pres">
      <dgm:prSet presAssocID="{63CD2AA9-6D82-4925-8C29-F9A66CCECA37}" presName="sibTrans" presStyleCnt="0"/>
      <dgm:spPr/>
    </dgm:pt>
    <dgm:pt modelId="{0E409C86-9497-4239-B3E4-8A7547410B3F}" type="pres">
      <dgm:prSet presAssocID="{EDB717A8-6225-40C2-B49F-1C5EE36EE366}" presName="node" presStyleLbl="node1" presStyleIdx="2" presStyleCnt="4">
        <dgm:presLayoutVars>
          <dgm:bulletEnabled val="1"/>
        </dgm:presLayoutVars>
      </dgm:prSet>
      <dgm:spPr/>
    </dgm:pt>
    <dgm:pt modelId="{CA567452-AF16-4E9A-85F8-59044318FDAB}" type="pres">
      <dgm:prSet presAssocID="{E937EC9B-A07B-432F-B551-750CC6B5FF32}" presName="sibTrans" presStyleCnt="0"/>
      <dgm:spPr/>
    </dgm:pt>
    <dgm:pt modelId="{0BEC797C-7C1E-4026-9416-2BF9364F80A9}" type="pres">
      <dgm:prSet presAssocID="{129A21D5-66CC-49E8-891D-D5A1A411117A}" presName="node" presStyleLbl="node1" presStyleIdx="3" presStyleCnt="4">
        <dgm:presLayoutVars>
          <dgm:bulletEnabled val="1"/>
        </dgm:presLayoutVars>
      </dgm:prSet>
      <dgm:spPr/>
    </dgm:pt>
  </dgm:ptLst>
  <dgm:cxnLst>
    <dgm:cxn modelId="{DD3CF605-BEDE-4821-83BF-CF4D24942A3A}" type="presOf" srcId="{9DDD0543-691B-4D28-B46B-F532A2478766}" destId="{79CE9FC6-2C64-49C5-98CB-DB526E999239}" srcOrd="0" destOrd="0" presId="urn:microsoft.com/office/officeart/2005/8/layout/default"/>
    <dgm:cxn modelId="{39B65A0D-1DBB-49EA-AC7E-F841378E6349}" type="presOf" srcId="{129A21D5-66CC-49E8-891D-D5A1A411117A}" destId="{0BEC797C-7C1E-4026-9416-2BF9364F80A9}" srcOrd="0" destOrd="0" presId="urn:microsoft.com/office/officeart/2005/8/layout/default"/>
    <dgm:cxn modelId="{8847433E-6DD5-478A-B5A6-DBDABA98368F}" type="presOf" srcId="{EDB717A8-6225-40C2-B49F-1C5EE36EE366}" destId="{0E409C86-9497-4239-B3E4-8A7547410B3F}" srcOrd="0" destOrd="0" presId="urn:microsoft.com/office/officeart/2005/8/layout/default"/>
    <dgm:cxn modelId="{4E654740-5826-473D-B124-1497FDF0EF02}" type="presOf" srcId="{FC0E18C3-168D-4ACC-9048-A0EA0AC85B43}" destId="{24A928F3-0079-4161-BF07-ACC74A97DF3E}" srcOrd="0" destOrd="0" presId="urn:microsoft.com/office/officeart/2005/8/layout/default"/>
    <dgm:cxn modelId="{E9E4C26B-F2C6-4DB5-80E3-59A065EAC44E}" type="presOf" srcId="{7931186B-207A-4E30-9A6C-1319F33F2728}" destId="{B1E2E791-91CD-4B8A-A904-23D9ED5B0567}" srcOrd="0" destOrd="0" presId="urn:microsoft.com/office/officeart/2005/8/layout/default"/>
    <dgm:cxn modelId="{5B770D7C-79EF-464E-B274-6EC802CC7B13}" srcId="{9DDD0543-691B-4D28-B46B-F532A2478766}" destId="{FC0E18C3-168D-4ACC-9048-A0EA0AC85B43}" srcOrd="0" destOrd="0" parTransId="{D65AAF24-DF8D-43A5-A320-19CAA25E61BA}" sibTransId="{F77BD82E-4D7C-47C9-8177-ECA3E8E14E03}"/>
    <dgm:cxn modelId="{62058FCC-B47E-4616-B69F-B0B18DF79AA8}" srcId="{9DDD0543-691B-4D28-B46B-F532A2478766}" destId="{7931186B-207A-4E30-9A6C-1319F33F2728}" srcOrd="1" destOrd="0" parTransId="{C92E839A-264E-4020-B25C-909115AF3CCC}" sibTransId="{63CD2AA9-6D82-4925-8C29-F9A66CCECA37}"/>
    <dgm:cxn modelId="{8DB8CEE1-0F50-4782-BE08-B32D2F77A731}" srcId="{9DDD0543-691B-4D28-B46B-F532A2478766}" destId="{129A21D5-66CC-49E8-891D-D5A1A411117A}" srcOrd="3" destOrd="0" parTransId="{82DB3898-4D47-4208-9992-DEF89ED09197}" sibTransId="{2ECA2CFF-7A9C-4610-A0CD-4047F4402B24}"/>
    <dgm:cxn modelId="{60AF9DFE-9E6A-4106-A48C-D33449DE75C1}" srcId="{9DDD0543-691B-4D28-B46B-F532A2478766}" destId="{EDB717A8-6225-40C2-B49F-1C5EE36EE366}" srcOrd="2" destOrd="0" parTransId="{5E48E31C-21EE-4FAC-9ED7-357B8A48CEBA}" sibTransId="{E937EC9B-A07B-432F-B551-750CC6B5FF32}"/>
    <dgm:cxn modelId="{EE36714A-DEDC-43E1-A5CC-3019A73354D2}" type="presParOf" srcId="{79CE9FC6-2C64-49C5-98CB-DB526E999239}" destId="{24A928F3-0079-4161-BF07-ACC74A97DF3E}" srcOrd="0" destOrd="0" presId="urn:microsoft.com/office/officeart/2005/8/layout/default"/>
    <dgm:cxn modelId="{21AD5E41-5A9C-40CB-B62C-B717858A37CF}" type="presParOf" srcId="{79CE9FC6-2C64-49C5-98CB-DB526E999239}" destId="{1B5E29A6-3492-42D0-B742-766531895C3C}" srcOrd="1" destOrd="0" presId="urn:microsoft.com/office/officeart/2005/8/layout/default"/>
    <dgm:cxn modelId="{F26729A4-9A77-49BF-BE61-85B0DE9D2D87}" type="presParOf" srcId="{79CE9FC6-2C64-49C5-98CB-DB526E999239}" destId="{B1E2E791-91CD-4B8A-A904-23D9ED5B0567}" srcOrd="2" destOrd="0" presId="urn:microsoft.com/office/officeart/2005/8/layout/default"/>
    <dgm:cxn modelId="{16A6A2B6-62DF-481C-B4F5-E74E498413E9}" type="presParOf" srcId="{79CE9FC6-2C64-49C5-98CB-DB526E999239}" destId="{CC7DB7CB-BE9A-4CD3-BD24-9472E74BBDC6}" srcOrd="3" destOrd="0" presId="urn:microsoft.com/office/officeart/2005/8/layout/default"/>
    <dgm:cxn modelId="{5E013D08-8955-4D6E-9735-AAECC2B0A3EB}" type="presParOf" srcId="{79CE9FC6-2C64-49C5-98CB-DB526E999239}" destId="{0E409C86-9497-4239-B3E4-8A7547410B3F}" srcOrd="4" destOrd="0" presId="urn:microsoft.com/office/officeart/2005/8/layout/default"/>
    <dgm:cxn modelId="{02F9E41C-3C41-488A-ADB2-851BB072FD13}" type="presParOf" srcId="{79CE9FC6-2C64-49C5-98CB-DB526E999239}" destId="{CA567452-AF16-4E9A-85F8-59044318FDAB}" srcOrd="5" destOrd="0" presId="urn:microsoft.com/office/officeart/2005/8/layout/default"/>
    <dgm:cxn modelId="{3C8DF8F3-89C5-426F-9DE2-02EC96A8E1E3}" type="presParOf" srcId="{79CE9FC6-2C64-49C5-98CB-DB526E999239}" destId="{0BEC797C-7C1E-4026-9416-2BF9364F80A9}"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A1C51F-AFE3-4F31-B6AA-D690CBCB41A9}">
      <dsp:nvSpPr>
        <dsp:cNvPr id="0" name=""/>
        <dsp:cNvSpPr/>
      </dsp:nvSpPr>
      <dsp:spPr>
        <a:xfrm>
          <a:off x="562927" y="788206"/>
          <a:ext cx="1445998" cy="144599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50C1E3-7499-4BED-B9E9-8945641A74B7}">
      <dsp:nvSpPr>
        <dsp:cNvPr id="0" name=""/>
        <dsp:cNvSpPr/>
      </dsp:nvSpPr>
      <dsp:spPr>
        <a:xfrm>
          <a:off x="871091" y="1096370"/>
          <a:ext cx="829671" cy="8296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BBC4CA-BE14-4AE7-B01D-50E2456618C9}">
      <dsp:nvSpPr>
        <dsp:cNvPr id="0" name=""/>
        <dsp:cNvSpPr/>
      </dsp:nvSpPr>
      <dsp:spPr>
        <a:xfrm>
          <a:off x="100682" y="26845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kern="1200" dirty="0"/>
            <a:t>Feedback Taskforce: sense making workshop</a:t>
          </a:r>
          <a:endParaRPr lang="en-US" sz="1700" kern="1200" dirty="0"/>
        </a:p>
      </dsp:txBody>
      <dsp:txXfrm>
        <a:off x="100682" y="2684598"/>
        <a:ext cx="2370489" cy="720000"/>
      </dsp:txXfrm>
    </dsp:sp>
    <dsp:sp modelId="{4271F27B-F7F1-42DB-B0A0-B47BC4883099}">
      <dsp:nvSpPr>
        <dsp:cNvPr id="0" name=""/>
        <dsp:cNvSpPr/>
      </dsp:nvSpPr>
      <dsp:spPr>
        <a:xfrm>
          <a:off x="3348252" y="788206"/>
          <a:ext cx="1445998" cy="144599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2F96E0-4653-4220-82BA-1D24E4BB17D2}">
      <dsp:nvSpPr>
        <dsp:cNvPr id="0" name=""/>
        <dsp:cNvSpPr/>
      </dsp:nvSpPr>
      <dsp:spPr>
        <a:xfrm>
          <a:off x="3656416" y="1096370"/>
          <a:ext cx="829671" cy="8296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53D9A1-A918-47DF-B61B-E475691F1099}">
      <dsp:nvSpPr>
        <dsp:cNvPr id="0" name=""/>
        <dsp:cNvSpPr/>
      </dsp:nvSpPr>
      <dsp:spPr>
        <a:xfrm>
          <a:off x="2886007" y="26845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kern="1200" dirty="0"/>
            <a:t>Alliance kick-off</a:t>
          </a:r>
          <a:endParaRPr lang="en-US" sz="1700" kern="1200" dirty="0"/>
        </a:p>
      </dsp:txBody>
      <dsp:txXfrm>
        <a:off x="2886007" y="2684598"/>
        <a:ext cx="2370489" cy="720000"/>
      </dsp:txXfrm>
    </dsp:sp>
    <dsp:sp modelId="{2083886B-F395-464C-8F8B-3036A5B55DA2}">
      <dsp:nvSpPr>
        <dsp:cNvPr id="0" name=""/>
        <dsp:cNvSpPr/>
      </dsp:nvSpPr>
      <dsp:spPr>
        <a:xfrm>
          <a:off x="6133577" y="788206"/>
          <a:ext cx="1445998" cy="144599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2EA188-4D63-421D-ACE5-1B35766AC45E}">
      <dsp:nvSpPr>
        <dsp:cNvPr id="0" name=""/>
        <dsp:cNvSpPr/>
      </dsp:nvSpPr>
      <dsp:spPr>
        <a:xfrm>
          <a:off x="6441741" y="1096370"/>
          <a:ext cx="829671" cy="8296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0360C0-62D7-4F75-B426-D7FF56954B51}">
      <dsp:nvSpPr>
        <dsp:cNvPr id="0" name=""/>
        <dsp:cNvSpPr/>
      </dsp:nvSpPr>
      <dsp:spPr>
        <a:xfrm>
          <a:off x="5671332" y="26845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kern="1200" dirty="0"/>
            <a:t>Experiment design workshop</a:t>
          </a:r>
          <a:endParaRPr lang="en-US" sz="1700" kern="1200" dirty="0"/>
        </a:p>
      </dsp:txBody>
      <dsp:txXfrm>
        <a:off x="5671332" y="2684598"/>
        <a:ext cx="2370489" cy="720000"/>
      </dsp:txXfrm>
    </dsp:sp>
    <dsp:sp modelId="{F58B98BF-9881-4AA2-A4E8-C2B3F2CDEFD7}">
      <dsp:nvSpPr>
        <dsp:cNvPr id="0" name=""/>
        <dsp:cNvSpPr/>
      </dsp:nvSpPr>
      <dsp:spPr>
        <a:xfrm>
          <a:off x="8918902" y="788206"/>
          <a:ext cx="1445998" cy="144599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808DF4-42AB-47D2-8A22-D33F7EC87A61}">
      <dsp:nvSpPr>
        <dsp:cNvPr id="0" name=""/>
        <dsp:cNvSpPr/>
      </dsp:nvSpPr>
      <dsp:spPr>
        <a:xfrm>
          <a:off x="9227066" y="1096370"/>
          <a:ext cx="829671" cy="82967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DFC583-A9E7-4F2A-8B6F-275B77E13F5F}">
      <dsp:nvSpPr>
        <dsp:cNvPr id="0" name=""/>
        <dsp:cNvSpPr/>
      </dsp:nvSpPr>
      <dsp:spPr>
        <a:xfrm>
          <a:off x="8456657" y="2684598"/>
          <a:ext cx="2370489"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GB" sz="1700" kern="1200" dirty="0"/>
            <a:t>Experiment launch</a:t>
          </a:r>
          <a:endParaRPr lang="en-US" sz="1700" kern="1200" dirty="0"/>
        </a:p>
      </dsp:txBody>
      <dsp:txXfrm>
        <a:off x="8456657" y="2684598"/>
        <a:ext cx="2370489"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DC972-66F4-4D73-B1E1-C4F766B49402}">
      <dsp:nvSpPr>
        <dsp:cNvPr id="0" name=""/>
        <dsp:cNvSpPr/>
      </dsp:nvSpPr>
      <dsp:spPr>
        <a:xfrm>
          <a:off x="526686" y="720617"/>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03E355-ADF6-4CDD-A3D4-411B76E0546E}">
      <dsp:nvSpPr>
        <dsp:cNvPr id="0" name=""/>
        <dsp:cNvSpPr/>
      </dsp:nvSpPr>
      <dsp:spPr>
        <a:xfrm>
          <a:off x="31686" y="1951699"/>
          <a:ext cx="1800000" cy="15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b="1" kern="1200"/>
            <a:t>Individually: </a:t>
          </a:r>
          <a:r>
            <a:rPr lang="en-GB" sz="1100" kern="1200"/>
            <a:t>Focusing on one or 2 outcome and inspired by the previous exercise, create a small and safe step towards the outcome (use the experiment template as a thinking tool)</a:t>
          </a:r>
          <a:br>
            <a:rPr lang="en-GB" sz="1100" kern="1200"/>
          </a:br>
          <a:br>
            <a:rPr lang="en-GB" sz="1100" kern="1200"/>
          </a:br>
          <a:endParaRPr lang="en-US" sz="1100" kern="1200"/>
        </a:p>
      </dsp:txBody>
      <dsp:txXfrm>
        <a:off x="31686" y="1951699"/>
        <a:ext cx="1800000" cy="1575000"/>
      </dsp:txXfrm>
    </dsp:sp>
    <dsp:sp modelId="{8F8D5726-A330-44CF-9AFA-0828CB2815DC}">
      <dsp:nvSpPr>
        <dsp:cNvPr id="0" name=""/>
        <dsp:cNvSpPr/>
      </dsp:nvSpPr>
      <dsp:spPr>
        <a:xfrm>
          <a:off x="2641686" y="720617"/>
          <a:ext cx="810000" cy="81000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5BB9F9-32A9-4FA0-9C88-50CE6A31B0DD}">
      <dsp:nvSpPr>
        <dsp:cNvPr id="0" name=""/>
        <dsp:cNvSpPr/>
      </dsp:nvSpPr>
      <dsp:spPr>
        <a:xfrm>
          <a:off x="2146686" y="1951699"/>
          <a:ext cx="1800000" cy="15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b="1" kern="1200"/>
            <a:t>As a pair</a:t>
          </a:r>
          <a:r>
            <a:rPr lang="en-GB" sz="1100" kern="1200"/>
            <a:t>: Pitch the experiments to each other, help formalizing them, review them and tweak them for consensus.</a:t>
          </a:r>
          <a:br>
            <a:rPr lang="en-GB" sz="1100" kern="1200"/>
          </a:br>
          <a:br>
            <a:rPr lang="en-GB" sz="1100" kern="1200"/>
          </a:br>
          <a:endParaRPr lang="en-US" sz="1100" kern="1200"/>
        </a:p>
      </dsp:txBody>
      <dsp:txXfrm>
        <a:off x="2146686" y="1951699"/>
        <a:ext cx="1800000" cy="1575000"/>
      </dsp:txXfrm>
    </dsp:sp>
    <dsp:sp modelId="{026B3331-49E9-435D-96F6-15999FD57444}">
      <dsp:nvSpPr>
        <dsp:cNvPr id="0" name=""/>
        <dsp:cNvSpPr/>
      </dsp:nvSpPr>
      <dsp:spPr>
        <a:xfrm>
          <a:off x="4756686" y="720617"/>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A3AD1B-64F4-4B8D-98B3-B075686F611B}">
      <dsp:nvSpPr>
        <dsp:cNvPr id="0" name=""/>
        <dsp:cNvSpPr/>
      </dsp:nvSpPr>
      <dsp:spPr>
        <a:xfrm>
          <a:off x="4261686" y="1951699"/>
          <a:ext cx="1800000" cy="15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b="1" kern="1200"/>
            <a:t>As a group</a:t>
          </a:r>
          <a:r>
            <a:rPr lang="en-GB" sz="1100" kern="1200"/>
            <a:t>: Review the experiments, discuss the conditions for success and failure and tweak them for consensus.</a:t>
          </a:r>
          <a:endParaRPr lang="en-US" sz="1100" kern="1200"/>
        </a:p>
      </dsp:txBody>
      <dsp:txXfrm>
        <a:off x="4261686" y="1951699"/>
        <a:ext cx="1800000" cy="1575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928F3-0079-4161-BF07-ACC74A97DF3E}">
      <dsp:nvSpPr>
        <dsp:cNvPr id="0" name=""/>
        <dsp:cNvSpPr/>
      </dsp:nvSpPr>
      <dsp:spPr>
        <a:xfrm>
          <a:off x="307345" y="1546"/>
          <a:ext cx="3222855" cy="19337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The CEL mindset has been well received, but its implementation needs lots of work</a:t>
          </a:r>
          <a:endParaRPr lang="en-US" sz="2200" kern="1200" dirty="0"/>
        </a:p>
      </dsp:txBody>
      <dsp:txXfrm>
        <a:off x="307345" y="1546"/>
        <a:ext cx="3222855" cy="1933713"/>
      </dsp:txXfrm>
    </dsp:sp>
    <dsp:sp modelId="{B1E2E791-91CD-4B8A-A904-23D9ED5B0567}">
      <dsp:nvSpPr>
        <dsp:cNvPr id="0" name=""/>
        <dsp:cNvSpPr/>
      </dsp:nvSpPr>
      <dsp:spPr>
        <a:xfrm>
          <a:off x="3852486" y="1546"/>
          <a:ext cx="3222855" cy="193371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The baton of enabler has passed to Operations and the HR department</a:t>
          </a:r>
          <a:endParaRPr lang="en-US" sz="2200" kern="1200" dirty="0"/>
        </a:p>
      </dsp:txBody>
      <dsp:txXfrm>
        <a:off x="3852486" y="1546"/>
        <a:ext cx="3222855" cy="1933713"/>
      </dsp:txXfrm>
    </dsp:sp>
    <dsp:sp modelId="{0E409C86-9497-4239-B3E4-8A7547410B3F}">
      <dsp:nvSpPr>
        <dsp:cNvPr id="0" name=""/>
        <dsp:cNvSpPr/>
      </dsp:nvSpPr>
      <dsp:spPr>
        <a:xfrm>
          <a:off x="7397627" y="1546"/>
          <a:ext cx="3222855" cy="1933713"/>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Beyond the brand of the CEL, the experimentation mindset has spread into other company activities…</a:t>
          </a:r>
          <a:endParaRPr lang="en-US" sz="2200" kern="1200"/>
        </a:p>
      </dsp:txBody>
      <dsp:txXfrm>
        <a:off x="7397627" y="1546"/>
        <a:ext cx="3222855" cy="1933713"/>
      </dsp:txXfrm>
    </dsp:sp>
    <dsp:sp modelId="{0BEC797C-7C1E-4026-9416-2BF9364F80A9}">
      <dsp:nvSpPr>
        <dsp:cNvPr id="0" name=""/>
        <dsp:cNvSpPr/>
      </dsp:nvSpPr>
      <dsp:spPr>
        <a:xfrm>
          <a:off x="3852486" y="2257545"/>
          <a:ext cx="3222855" cy="193371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…and  that’s all we wanted!</a:t>
          </a:r>
          <a:endParaRPr lang="en-US" sz="2200" kern="1200"/>
        </a:p>
      </dsp:txBody>
      <dsp:txXfrm>
        <a:off x="3852486" y="2257545"/>
        <a:ext cx="3222855" cy="1933713"/>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F52097-9467-4DED-B46D-3BCDBD13C8B7}" type="datetimeFigureOut">
              <a:rPr lang="en-GB" smtClean="0"/>
              <a:t>03/10/2024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03C132-015C-461D-8181-18F27B3FE73E}" type="slidenum">
              <a:rPr lang="en-GB" smtClean="0"/>
              <a:t>‹#›</a:t>
            </a:fld>
            <a:endParaRPr lang="en-GB"/>
          </a:p>
        </p:txBody>
      </p:sp>
    </p:spTree>
    <p:extLst>
      <p:ext uri="{BB962C8B-B14F-4D97-AF65-F5344CB8AC3E}">
        <p14:creationId xmlns:p14="http://schemas.microsoft.com/office/powerpoint/2010/main" val="1509775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name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A </a:t>
            </a:r>
            <a:r>
              <a:rPr lang="en-GB" dirty="0" err="1"/>
              <a:t>Codeplay</a:t>
            </a:r>
            <a:r>
              <a:rPr lang="en-GB" dirty="0"/>
              <a:t> Software story, a small startup born and raised in Edinburgh</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err="1"/>
              <a:t>Codeplay</a:t>
            </a:r>
            <a:r>
              <a:rPr lang="en-GB" dirty="0"/>
              <a:t> creates open-source libraries and development tools for accelerated computing. They started in 2002 building tools for game developers to create advanced graphics, they were the first company to really leverage GPS for anything else rather than graphic. They originally made compilers for PlayStations, and as they could support parallel processing their product was adopted on supercomputers. And then in 2011 they start focusing on defining and adopting open standard for GPU compilers, standards that all the major technology companies will end up adopting.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From small startup, to tasty investment for a big player...so much to adapt to, so many different challenges and problem to solve, so much to </a:t>
            </a:r>
            <a:r>
              <a:rPr lang="en-GB" dirty="0" err="1"/>
              <a:t>improve,,,,,but</a:t>
            </a:r>
            <a:r>
              <a:rPr lang="en-GB" dirty="0"/>
              <a:t> how does improvement work at organizational level?</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dirty="0"/>
          </a:p>
          <a:p>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1</a:t>
            </a:fld>
            <a:endParaRPr lang="en-GB"/>
          </a:p>
        </p:txBody>
      </p:sp>
    </p:spTree>
    <p:extLst>
      <p:ext uri="{BB962C8B-B14F-4D97-AF65-F5344CB8AC3E}">
        <p14:creationId xmlns:p14="http://schemas.microsoft.com/office/powerpoint/2010/main" val="3079134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finally, mandate to action!</a:t>
            </a:r>
          </a:p>
          <a:p>
            <a:r>
              <a:rPr lang="en-GB" dirty="0"/>
              <a:t>Avoid that stall between Bob and Lisa, allow the afore mentioned group to take action, meaning making sure that everyone understand the group will be empowered to overlook the experiment</a:t>
            </a:r>
          </a:p>
          <a:p>
            <a:endParaRPr lang="en-US" dirty="0"/>
          </a:p>
          <a:p>
            <a:endParaRPr lang="en-US" dirty="0"/>
          </a:p>
          <a:p>
            <a:endParaRPr lang="en-US" dirty="0"/>
          </a:p>
          <a:p>
            <a:r>
              <a:rPr lang="en-US" dirty="0"/>
              <a:t>Finally, changes that span across areas of influence, are simply too hard to initiate.</a:t>
            </a:r>
            <a:br>
              <a:rPr lang="en-US" dirty="0"/>
            </a:br>
            <a:r>
              <a:rPr lang="en-US" dirty="0"/>
              <a:t>Sometimes it's a political barrier, sometimes it’s simpler than that, it's just a deadlock scenario, where decisions are heavy so no one want to make a first step or suggest something that someone else may not like. </a:t>
            </a:r>
          </a:p>
          <a:p>
            <a:r>
              <a:rPr lang="en-US" dirty="0"/>
              <a:t>Pleasing people is also another huge source of deadlock, but pleasing everyone is impossible and suboptimal. So what could we do? </a:t>
            </a:r>
            <a:br>
              <a:rPr lang="en-US" dirty="0"/>
            </a:br>
            <a:r>
              <a:rPr lang="en-US" dirty="0"/>
              <a:t>We can agree to put our trust in a group representing at best various perspectives of the </a:t>
            </a:r>
            <a:r>
              <a:rPr lang="en-US" dirty="0" err="1"/>
              <a:t>Codeplay</a:t>
            </a:r>
            <a:r>
              <a:rPr lang="en-US" dirty="0"/>
              <a:t> community and . We can let them unleash their courage, empowering them - employees with their trust and Leadership with their mandate -  to design an experiment that will be tried no matter what (as long as sustainable), unlocking new learning and again reinforcing a mindset of growth and bottom up empowerment.</a:t>
            </a:r>
            <a:endParaRPr lang="en-GB" dirty="0"/>
          </a:p>
        </p:txBody>
      </p:sp>
      <p:sp>
        <p:nvSpPr>
          <p:cNvPr id="4" name="Slide Number Placeholder 3"/>
          <p:cNvSpPr>
            <a:spLocks noGrp="1"/>
          </p:cNvSpPr>
          <p:nvPr>
            <p:ph type="sldNum" sz="quarter" idx="5"/>
          </p:nvPr>
        </p:nvSpPr>
        <p:spPr/>
        <p:txBody>
          <a:bodyPr/>
          <a:lstStyle/>
          <a:p>
            <a:fld id="{6E078303-AADF-486D-A69B-A14E49526CDC}" type="slidenum">
              <a:rPr lang="en-GB" smtClean="0"/>
              <a:t>10</a:t>
            </a:fld>
            <a:endParaRPr lang="en-GB"/>
          </a:p>
        </p:txBody>
      </p:sp>
    </p:spTree>
    <p:extLst>
      <p:ext uri="{BB962C8B-B14F-4D97-AF65-F5344CB8AC3E}">
        <p14:creationId xmlns:p14="http://schemas.microsoft.com/office/powerpoint/2010/main" val="1387564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My way to apply the ECP has been a little meta…</a:t>
            </a:r>
          </a:p>
          <a:p>
            <a:endParaRPr lang="en-GB" dirty="0"/>
          </a:p>
          <a:p>
            <a:r>
              <a:rPr lang="en-GB" dirty="0"/>
              <a:t>&lt;description&gt;</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11</a:t>
            </a:fld>
            <a:endParaRPr lang="en-GB"/>
          </a:p>
        </p:txBody>
      </p:sp>
    </p:spTree>
    <p:extLst>
      <p:ext uri="{BB962C8B-B14F-4D97-AF65-F5344CB8AC3E}">
        <p14:creationId xmlns:p14="http://schemas.microsoft.com/office/powerpoint/2010/main" val="2867754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Feedback Taskforce: what to focus on</a:t>
            </a:r>
          </a:p>
          <a:p>
            <a:r>
              <a:rPr lang="en-GB" dirty="0"/>
              <a:t>Forming an Alliance (a multidisciplinary task force team, across different levels of seniority, assembled to tackle the prioritised need)</a:t>
            </a:r>
          </a:p>
          <a:p>
            <a:r>
              <a:rPr lang="en-GB" dirty="0"/>
              <a:t>- Designing Experiments</a:t>
            </a:r>
          </a:p>
          <a:p>
            <a:r>
              <a:rPr lang="en-GB" dirty="0"/>
              <a:t>- Launching an Experiment</a:t>
            </a:r>
          </a:p>
          <a:p>
            <a:r>
              <a:rPr lang="en-GB" dirty="0"/>
              <a:t>Finally and most importantly:</a:t>
            </a:r>
          </a:p>
          <a:p>
            <a:r>
              <a:rPr lang="en-GB" dirty="0"/>
              <a:t>- Lessons learned up to this point</a:t>
            </a:r>
          </a:p>
          <a:p>
            <a:r>
              <a:rPr lang="en-GB" dirty="0"/>
              <a:t>- Future challenges</a:t>
            </a:r>
          </a:p>
          <a:p>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12</a:t>
            </a:fld>
            <a:endParaRPr lang="en-GB"/>
          </a:p>
        </p:txBody>
      </p:sp>
    </p:spTree>
    <p:extLst>
      <p:ext uri="{BB962C8B-B14F-4D97-AF65-F5344CB8AC3E}">
        <p14:creationId xmlns:p14="http://schemas.microsoft.com/office/powerpoint/2010/main" val="954604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Explain the exercise on the left, and the filtering on the right</a:t>
            </a:r>
          </a:p>
          <a:p>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14</a:t>
            </a:fld>
            <a:endParaRPr lang="en-GB"/>
          </a:p>
        </p:txBody>
      </p:sp>
    </p:spTree>
    <p:extLst>
      <p:ext uri="{BB962C8B-B14F-4D97-AF65-F5344CB8AC3E}">
        <p14:creationId xmlns:p14="http://schemas.microsoft.com/office/powerpoint/2010/main" val="1004398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Talk through those boxes. Then explain the </a:t>
            </a:r>
            <a:r>
              <a:rPr lang="en-GB" dirty="0" err="1"/>
              <a:t>Kickoff</a:t>
            </a:r>
            <a:endParaRPr lang="en-GB" dirty="0"/>
          </a:p>
          <a:p>
            <a:endParaRPr lang="en-GB" dirty="0"/>
          </a:p>
          <a:p>
            <a:pPr marL="171450" indent="-171450">
              <a:buFontTx/>
              <a:buChar char="-"/>
            </a:pPr>
            <a:r>
              <a:rPr lang="en-GB" dirty="0"/>
              <a:t>Who do we need in the Alliance</a:t>
            </a:r>
          </a:p>
          <a:p>
            <a:pPr marL="171450" indent="-171450">
              <a:buFontTx/>
              <a:buChar char="-"/>
            </a:pPr>
            <a:r>
              <a:rPr lang="en-GB" dirty="0"/>
              <a:t>Motivation &amp; Expectations</a:t>
            </a:r>
          </a:p>
          <a:p>
            <a:pPr marL="171450" indent="-171450">
              <a:buFontTx/>
              <a:buChar char="-"/>
            </a:pPr>
            <a:r>
              <a:rPr lang="en-GB" dirty="0"/>
              <a:t>Remind the purpose and why You are here</a:t>
            </a:r>
          </a:p>
          <a:p>
            <a:pPr marL="171450" indent="-171450">
              <a:buFontTx/>
              <a:buChar char="-"/>
            </a:pPr>
            <a:r>
              <a:rPr lang="en-GB" dirty="0"/>
              <a:t>Agree a way of working</a:t>
            </a:r>
          </a:p>
          <a:p>
            <a:pPr marL="171450" indent="-171450">
              <a:buFontTx/>
              <a:buChar char="-"/>
            </a:pPr>
            <a:r>
              <a:rPr lang="en-GB" dirty="0"/>
              <a:t>Create Safety</a:t>
            </a:r>
          </a:p>
          <a:p>
            <a:pPr marL="628650" lvl="1" indent="-171450">
              <a:buFontTx/>
              <a:buChar char="-"/>
            </a:pPr>
            <a:r>
              <a:rPr lang="en-GB" dirty="0"/>
              <a:t>What is the culture, space, or ecosystem you want to create in the team. And, how would you know that you’ve achieved that? What would it “look like”?</a:t>
            </a:r>
          </a:p>
          <a:p>
            <a:pPr marL="628650" lvl="1" indent="-171450">
              <a:buFontTx/>
              <a:buChar char="-"/>
            </a:pPr>
            <a:r>
              <a:rPr lang="en-GB" dirty="0"/>
              <a:t>What will each of you commit to for one another? What would that “look like”?</a:t>
            </a:r>
          </a:p>
          <a:p>
            <a:pPr marL="628650" lvl="1" indent="-171450">
              <a:buFontTx/>
              <a:buChar char="-"/>
            </a:pPr>
            <a:r>
              <a:rPr lang="en-GB" dirty="0"/>
              <a:t>How do you want to behave together when the “going gets tough”? When there is conflict? What would be your conflict handling protocols?</a:t>
            </a:r>
          </a:p>
          <a:p>
            <a:pPr marL="628650" lvl="1" indent="-171450">
              <a:buFontTx/>
              <a:buChar char="-"/>
            </a:pPr>
            <a:r>
              <a:rPr lang="en-GB" dirty="0"/>
              <a:t>How will you make decisions? (majority wins, experts make the call, consensus, senior person decides, etc)</a:t>
            </a: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16</a:t>
            </a:fld>
            <a:endParaRPr lang="en-GB"/>
          </a:p>
        </p:txBody>
      </p:sp>
    </p:spTree>
    <p:extLst>
      <p:ext uri="{BB962C8B-B14F-4D97-AF65-F5344CB8AC3E}">
        <p14:creationId xmlns:p14="http://schemas.microsoft.com/office/powerpoint/2010/main" val="1274989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may just be throw away work, but it’s a training towards collective generation and ownership</a:t>
            </a:r>
          </a:p>
          <a:p>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18</a:t>
            </a:fld>
            <a:endParaRPr lang="en-GB"/>
          </a:p>
        </p:txBody>
      </p:sp>
    </p:spTree>
    <p:extLst>
      <p:ext uri="{BB962C8B-B14F-4D97-AF65-F5344CB8AC3E}">
        <p14:creationId xmlns:p14="http://schemas.microsoft.com/office/powerpoint/2010/main" val="40188692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19</a:t>
            </a:fld>
            <a:endParaRPr lang="en-GB"/>
          </a:p>
        </p:txBody>
      </p:sp>
    </p:spTree>
    <p:extLst>
      <p:ext uri="{BB962C8B-B14F-4D97-AF65-F5344CB8AC3E}">
        <p14:creationId xmlns:p14="http://schemas.microsoft.com/office/powerpoint/2010/main" val="15936977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20</a:t>
            </a:fld>
            <a:endParaRPr lang="en-GB"/>
          </a:p>
        </p:txBody>
      </p:sp>
    </p:spTree>
    <p:extLst>
      <p:ext uri="{BB962C8B-B14F-4D97-AF65-F5344CB8AC3E}">
        <p14:creationId xmlns:p14="http://schemas.microsoft.com/office/powerpoint/2010/main" val="6921560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21</a:t>
            </a:fld>
            <a:endParaRPr lang="en-GB"/>
          </a:p>
        </p:txBody>
      </p:sp>
    </p:spTree>
    <p:extLst>
      <p:ext uri="{BB962C8B-B14F-4D97-AF65-F5344CB8AC3E}">
        <p14:creationId xmlns:p14="http://schemas.microsoft.com/office/powerpoint/2010/main" val="13199197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22</a:t>
            </a:fld>
            <a:endParaRPr lang="en-GB"/>
          </a:p>
        </p:txBody>
      </p:sp>
    </p:spTree>
    <p:extLst>
      <p:ext uri="{BB962C8B-B14F-4D97-AF65-F5344CB8AC3E}">
        <p14:creationId xmlns:p14="http://schemas.microsoft.com/office/powerpoint/2010/main" val="2526871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Speaker card</a:t>
            </a:r>
          </a:p>
          <a:p>
            <a:pPr marL="171450" indent="-171450">
              <a:buFontTx/>
              <a:buChar char="-"/>
            </a:pPr>
            <a:r>
              <a:rPr lang="en-GB" dirty="0"/>
              <a:t>Not currently in </a:t>
            </a:r>
            <a:r>
              <a:rPr lang="en-GB" dirty="0" err="1"/>
              <a:t>Codeplay</a:t>
            </a:r>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2</a:t>
            </a:fld>
            <a:endParaRPr lang="en-GB"/>
          </a:p>
        </p:txBody>
      </p:sp>
    </p:spTree>
    <p:extLst>
      <p:ext uri="{BB962C8B-B14F-4D97-AF65-F5344CB8AC3E}">
        <p14:creationId xmlns:p14="http://schemas.microsoft.com/office/powerpoint/2010/main" val="26424576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Fe</a:t>
            </a:r>
          </a:p>
        </p:txBody>
      </p:sp>
      <p:sp>
        <p:nvSpPr>
          <p:cNvPr id="4" name="Slide Number Placeholder 3"/>
          <p:cNvSpPr>
            <a:spLocks noGrp="1"/>
          </p:cNvSpPr>
          <p:nvPr>
            <p:ph type="sldNum" sz="quarter" idx="5"/>
          </p:nvPr>
        </p:nvSpPr>
        <p:spPr/>
        <p:txBody>
          <a:bodyPr/>
          <a:lstStyle/>
          <a:p>
            <a:fld id="{E403C132-015C-461D-8181-18F27B3FE73E}" type="slidenum">
              <a:rPr lang="en-GB" smtClean="0"/>
              <a:t>24</a:t>
            </a:fld>
            <a:endParaRPr lang="en-GB"/>
          </a:p>
        </p:txBody>
      </p:sp>
    </p:spTree>
    <p:extLst>
      <p:ext uri="{BB962C8B-B14F-4D97-AF65-F5344CB8AC3E}">
        <p14:creationId xmlns:p14="http://schemas.microsoft.com/office/powerpoint/2010/main" val="32204884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25</a:t>
            </a:fld>
            <a:endParaRPr lang="en-GB"/>
          </a:p>
        </p:txBody>
      </p:sp>
    </p:spTree>
    <p:extLst>
      <p:ext uri="{BB962C8B-B14F-4D97-AF65-F5344CB8AC3E}">
        <p14:creationId xmlns:p14="http://schemas.microsoft.com/office/powerpoint/2010/main" val="4287655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26</a:t>
            </a:fld>
            <a:endParaRPr lang="en-GB"/>
          </a:p>
        </p:txBody>
      </p:sp>
    </p:spTree>
    <p:extLst>
      <p:ext uri="{BB962C8B-B14F-4D97-AF65-F5344CB8AC3E}">
        <p14:creationId xmlns:p14="http://schemas.microsoft.com/office/powerpoint/2010/main" val="2357702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About organizational improvement and change, in a bigger company.</a:t>
            </a:r>
          </a:p>
          <a:p>
            <a:r>
              <a:rPr lang="en-GB" dirty="0"/>
              <a:t>Well it would typically go like this:</a:t>
            </a:r>
          </a:p>
          <a:p>
            <a:r>
              <a:rPr lang="en-GB" dirty="0"/>
              <a:t>- Bob would have an idea that would make our life easier, but not the time and authority to making it happen</a:t>
            </a:r>
          </a:p>
          <a:p>
            <a:r>
              <a:rPr lang="en-GB" dirty="0"/>
              <a:t>- Heather is the enabler in charge, but doesn't know there is a problem that needs to be solved</a:t>
            </a:r>
          </a:p>
          <a:p>
            <a:r>
              <a:rPr lang="en-GB" dirty="0"/>
              <a:t>- Meanwhile Lisa is receiving lots of feedback stating the need for a change, but she is mindful a change would impact Bob's division, or step in Heather's toes, so doesn't do anything</a:t>
            </a:r>
          </a:p>
          <a:p>
            <a:r>
              <a:rPr lang="en-GB" dirty="0"/>
              <a:t>- Somewhere else Mike is actually handling the same matter following his own judgement, and when casually Bob shares his idea with him, he says so.....no, I'm already taking care of that. Leave this to me. </a:t>
            </a:r>
          </a:p>
          <a:p>
            <a:r>
              <a:rPr lang="en-GB" dirty="0"/>
              <a:t>6 months later</a:t>
            </a:r>
          </a:p>
          <a:p>
            <a:r>
              <a:rPr lang="en-GB" dirty="0"/>
              <a:t>- Heather has still no clues what happened</a:t>
            </a:r>
          </a:p>
          <a:p>
            <a:r>
              <a:rPr lang="en-GB" dirty="0"/>
              <a:t>- Bob is unhappy with the impact of Mike's initiative</a:t>
            </a:r>
          </a:p>
          <a:p>
            <a:r>
              <a:rPr lang="en-GB" dirty="0"/>
              <a:t>- Mike claims success, his idea went live, his idea therefore worked</a:t>
            </a:r>
          </a:p>
          <a:p>
            <a:pPr marL="171450" indent="-171450">
              <a:buFontTx/>
              <a:buChar char="-"/>
            </a:pPr>
            <a:r>
              <a:rPr lang="en-GB" dirty="0"/>
              <a:t>Lisa is now looking for more feedback and data on change decisions and success criteria, wondering if that can be beneficial to her division, but can't find info</a:t>
            </a:r>
          </a:p>
          <a:p>
            <a:pPr marL="171450" indent="-171450">
              <a:buFontTx/>
              <a:buChar char="-"/>
            </a:pPr>
            <a:endParaRPr lang="en-GB" dirty="0"/>
          </a:p>
          <a:p>
            <a:r>
              <a:rPr lang="en-GB" dirty="0"/>
              <a:t>In more practical terms we are lacking visibility on problems, scope and impact, ownership, weren't clear any more and comm was bad enough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 let's take a step back, how would we even know there is a problem to solve….</a:t>
            </a:r>
          </a:p>
          <a:p>
            <a:pPr marL="171450" indent="-171450">
              <a:buFontTx/>
              <a:buChar char="-"/>
            </a:pPr>
            <a:endParaRPr lang="en-GB" dirty="0"/>
          </a:p>
          <a:p>
            <a:r>
              <a:rPr lang="en-GB" dirty="0"/>
              <a:t> </a:t>
            </a:r>
          </a:p>
          <a:p>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3</a:t>
            </a:fld>
            <a:endParaRPr lang="en-GB"/>
          </a:p>
        </p:txBody>
      </p:sp>
    </p:spTree>
    <p:extLst>
      <p:ext uri="{BB962C8B-B14F-4D97-AF65-F5344CB8AC3E}">
        <p14:creationId xmlns:p14="http://schemas.microsoft.com/office/powerpoint/2010/main" val="659333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many way to understand the problems, observation, data, but our main tool would have been Feedback.</a:t>
            </a:r>
            <a:br>
              <a:rPr lang="en-GB" dirty="0"/>
            </a:br>
            <a:r>
              <a:rPr lang="en-GB" dirty="0"/>
              <a:t>we would pride ourself to be a company people led, and a company that listens.</a:t>
            </a:r>
          </a:p>
          <a:p>
            <a:r>
              <a:rPr lang="en-GB" dirty="0"/>
              <a:t>Over the years put in place numerous mechanisms to get feedback and understand the problems:</a:t>
            </a:r>
          </a:p>
          <a:p>
            <a:r>
              <a:rPr lang="en-GB" dirty="0"/>
              <a:t>- team retrospectives</a:t>
            </a:r>
          </a:p>
          <a:p>
            <a:r>
              <a:rPr lang="en-GB" dirty="0"/>
              <a:t>- team health check</a:t>
            </a:r>
          </a:p>
          <a:p>
            <a:r>
              <a:rPr lang="en-GB" dirty="0"/>
              <a:t>- HR employee feedback form</a:t>
            </a:r>
          </a:p>
          <a:p>
            <a:r>
              <a:rPr lang="en-GB" dirty="0"/>
              <a:t>- internal audit</a:t>
            </a:r>
          </a:p>
          <a:p>
            <a:r>
              <a:rPr lang="en-GB" dirty="0"/>
              <a:t>- project managers improvement log</a:t>
            </a:r>
          </a:p>
          <a:p>
            <a:r>
              <a:rPr lang="en-GB" dirty="0"/>
              <a:t>- people support feedback</a:t>
            </a:r>
          </a:p>
          <a:p>
            <a:r>
              <a:rPr lang="en-GB" dirty="0"/>
              <a:t>- direct CEO feedback channel</a:t>
            </a:r>
          </a:p>
          <a:p>
            <a:r>
              <a:rPr lang="en-GB" dirty="0"/>
              <a:t>- Council</a:t>
            </a:r>
          </a:p>
          <a:p>
            <a:r>
              <a:rPr lang="en-GB" dirty="0"/>
              <a:t>Encouraging feedback has been always a core effort in my company, but following up, has proven always a challenge, and we know that for motivating employees not following up on feedback is worse than no asking feedback at all.</a:t>
            </a:r>
          </a:p>
          <a:p>
            <a:endParaRPr lang="en-GB" dirty="0"/>
          </a:p>
        </p:txBody>
      </p:sp>
      <p:sp>
        <p:nvSpPr>
          <p:cNvPr id="4" name="Slide Number Placeholder 3"/>
          <p:cNvSpPr>
            <a:spLocks noGrp="1"/>
          </p:cNvSpPr>
          <p:nvPr>
            <p:ph type="sldNum" sz="quarter" idx="5"/>
          </p:nvPr>
        </p:nvSpPr>
        <p:spPr/>
        <p:txBody>
          <a:bodyPr/>
          <a:lstStyle/>
          <a:p>
            <a:fld id="{E403C132-015C-461D-8181-18F27B3FE73E}" type="slidenum">
              <a:rPr lang="en-GB" smtClean="0"/>
              <a:t>4</a:t>
            </a:fld>
            <a:endParaRPr lang="en-GB"/>
          </a:p>
        </p:txBody>
      </p:sp>
    </p:spTree>
    <p:extLst>
      <p:ext uri="{BB962C8B-B14F-4D97-AF65-F5344CB8AC3E}">
        <p14:creationId xmlns:p14="http://schemas.microsoft.com/office/powerpoint/2010/main" val="497073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 , it's in this context that I started to explore how to apply something I had recently learned to our situation.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2 years ago I’ve attended the internship from Simon Power for the </a:t>
            </a:r>
            <a:r>
              <a:rPr lang="en-GB" dirty="0" err="1"/>
              <a:t>ICAgile</a:t>
            </a:r>
            <a:r>
              <a:rPr lang="en-GB" dirty="0"/>
              <a:t> ICE-EC. And learn about </a:t>
            </a:r>
            <a:r>
              <a:rPr lang="en-US" dirty="0"/>
              <a:t>the </a:t>
            </a:r>
            <a:r>
              <a:rPr lang="en-US" b="1" dirty="0"/>
              <a:t>Enterprise Change Pattern.</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framework approaches changes as experiments, encouraging iteration loops, transparency and employees’ participation and accountability in decision making and constant assessment of the experiment success.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all starts with:</a:t>
            </a:r>
            <a:br>
              <a:rPr lang="en-US" dirty="0"/>
            </a:b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a reason for change, whether it is a problem to solve or an opportunity to catch; </a:t>
            </a:r>
            <a:br>
              <a:rPr lang="en-US" dirty="0"/>
            </a:b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Leadership support in enabling the framework by giving authority to cross-division teams (called “Alliances”) to design and apply experiments; </a:t>
            </a:r>
            <a:br>
              <a:rPr lang="en-US" dirty="0"/>
            </a:b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Building an Alliance for that specific topic, a focus group with </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people directly impacted by any potential experiments on the topic </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decision maker roles required</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influencer and power dynamic roles</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and a facilitator. </a:t>
            </a:r>
            <a:br>
              <a:rPr lang="en-US" dirty="0"/>
            </a:br>
            <a:r>
              <a:rPr lang="en-US" dirty="0"/>
              <a:t>Size of the Alliance is constrained by the facilitation limitations and logistics. </a:t>
            </a:r>
            <a:br>
              <a:rPr lang="en-US" dirty="0"/>
            </a:br>
            <a:endParaRPr lang="en-US"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Multiple Alliances can be created, but they would have different people in order to empower more and parallelize the effort. Each Alliance  will consider the status quo, design an initial experiment to move towards a desired place, measure, review, iterate, and so on. Working very similarly to an Agile team, but with a rhythm and a schedule as much as possible compatible with our full time job.</a:t>
            </a:r>
            <a:br>
              <a:rPr lang="en-US" dirty="0"/>
            </a:br>
            <a:endParaRPr lang="en-US"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The structure and process of the org will change as effect of these experiments, as Leadership is granting safety to dare!</a:t>
            </a:r>
            <a:br>
              <a:rPr lang="en-US" dirty="0"/>
            </a:br>
            <a:endParaRPr lang="en-US"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As that happen, culture has a chance to change. Culture is not something that can be changed directly; you can change structure and process that have a knock off effect on culture. </a:t>
            </a:r>
            <a:br>
              <a:rPr lang="en-US" dirty="0"/>
            </a:br>
            <a:endParaRPr lang="en-US"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The change in culture will allow Leadership to grow and change their style of leadership towards a more empowering one, and the loop becomes more likely to continue</a:t>
            </a:r>
            <a:br>
              <a:rPr lang="en-US" dirty="0"/>
            </a:br>
            <a:endParaRPr lang="en-GB" dirty="0"/>
          </a:p>
          <a:p>
            <a:endParaRPr lang="en-GB" dirty="0"/>
          </a:p>
        </p:txBody>
      </p:sp>
      <p:sp>
        <p:nvSpPr>
          <p:cNvPr id="4" name="Slide Number Placeholder 3"/>
          <p:cNvSpPr>
            <a:spLocks noGrp="1"/>
          </p:cNvSpPr>
          <p:nvPr>
            <p:ph type="sldNum" sz="quarter" idx="5"/>
          </p:nvPr>
        </p:nvSpPr>
        <p:spPr/>
        <p:txBody>
          <a:bodyPr/>
          <a:lstStyle/>
          <a:p>
            <a:fld id="{6E078303-AADF-486D-A69B-A14E49526CDC}" type="slidenum">
              <a:rPr lang="en-GB" smtClean="0"/>
              <a:t>5</a:t>
            </a:fld>
            <a:endParaRPr lang="en-GB"/>
          </a:p>
        </p:txBody>
      </p:sp>
    </p:spTree>
    <p:extLst>
      <p:ext uri="{BB962C8B-B14F-4D97-AF65-F5344CB8AC3E}">
        <p14:creationId xmlns:p14="http://schemas.microsoft.com/office/powerpoint/2010/main" val="524244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next 4 slides, were my pitch to </a:t>
            </a:r>
            <a:r>
              <a:rPr lang="en-GB" dirty="0" err="1"/>
              <a:t>Codeplay</a:t>
            </a:r>
            <a:r>
              <a:rPr lang="en-GB" dirty="0"/>
              <a:t> to put in place something I would call </a:t>
            </a:r>
            <a:r>
              <a:rPr lang="en-GB" dirty="0" err="1"/>
              <a:t>Codeplay</a:t>
            </a:r>
            <a:r>
              <a:rPr lang="en-GB" dirty="0"/>
              <a:t> Experiments Lab, meaning to become our own framework for experimentation inspired by the Enterprise Change Pattern</a:t>
            </a:r>
            <a:endParaRPr lang="en-GB" b="1" dirty="0"/>
          </a:p>
        </p:txBody>
      </p:sp>
      <p:sp>
        <p:nvSpPr>
          <p:cNvPr id="4" name="Slide Number Placeholder 3"/>
          <p:cNvSpPr>
            <a:spLocks noGrp="1"/>
          </p:cNvSpPr>
          <p:nvPr>
            <p:ph type="sldNum" sz="quarter" idx="5"/>
          </p:nvPr>
        </p:nvSpPr>
        <p:spPr/>
        <p:txBody>
          <a:bodyPr/>
          <a:lstStyle/>
          <a:p>
            <a:fld id="{6E078303-AADF-486D-A69B-A14E49526CDC}" type="slidenum">
              <a:rPr lang="en-GB" smtClean="0"/>
              <a:t>6</a:t>
            </a:fld>
            <a:endParaRPr lang="en-GB"/>
          </a:p>
        </p:txBody>
      </p:sp>
    </p:spTree>
    <p:extLst>
      <p:ext uri="{BB962C8B-B14F-4D97-AF65-F5344CB8AC3E}">
        <p14:creationId xmlns:p14="http://schemas.microsoft.com/office/powerpoint/2010/main" val="848207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US" sz="1800" dirty="0">
                <a:effectLst/>
                <a:latin typeface="Calibri" panose="020F0502020204030204" pitchFamily="34" charset="0"/>
              </a:rPr>
            </a:br>
            <a:br>
              <a:rPr lang="en-US" sz="1800" dirty="0">
                <a:effectLst/>
                <a:latin typeface="Calibri" panose="020F0502020204030204" pitchFamily="34" charset="0"/>
              </a:rPr>
            </a:br>
            <a:r>
              <a:rPr lang="en-US" sz="1800" dirty="0">
                <a:effectLst/>
                <a:latin typeface="Calibri" panose="020F0502020204030204" pitchFamily="34" charset="0"/>
              </a:rPr>
              <a:t>We talk about feedback a lot recognizing how important it is, and we work a lot to gather it; but we don't have a systemic approach to process this company wide feedback, across the various media; a way to spot patterns, discuss options with all the “sides of the dice” on the table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processing the multitude of feedback channels in a systemic way, need of understanding which ones can be tackled in isolation and which ones have a common root and require a team work</a:t>
            </a:r>
          </a:p>
        </p:txBody>
      </p:sp>
      <p:sp>
        <p:nvSpPr>
          <p:cNvPr id="4" name="Slide Number Placeholder 3"/>
          <p:cNvSpPr>
            <a:spLocks noGrp="1"/>
          </p:cNvSpPr>
          <p:nvPr>
            <p:ph type="sldNum" sz="quarter" idx="5"/>
          </p:nvPr>
        </p:nvSpPr>
        <p:spPr/>
        <p:txBody>
          <a:bodyPr/>
          <a:lstStyle/>
          <a:p>
            <a:fld id="{6E078303-AADF-486D-A69B-A14E49526CDC}" type="slidenum">
              <a:rPr lang="en-GB" smtClean="0"/>
              <a:t>7</a:t>
            </a:fld>
            <a:endParaRPr lang="en-GB"/>
          </a:p>
        </p:txBody>
      </p:sp>
    </p:spTree>
    <p:extLst>
      <p:ext uri="{BB962C8B-B14F-4D97-AF65-F5344CB8AC3E}">
        <p14:creationId xmlns:p14="http://schemas.microsoft.com/office/powerpoint/2010/main" val="2145849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800" dirty="0"/>
              <a:t>Shift from change to experiment. Nothing new for this crowd I know and a concept we are familiar at team level, perhaps treating retro actions as lean experiments, but totally new for us at company level.</a:t>
            </a:r>
            <a:endParaRPr lang="en-US" sz="1800" dirty="0">
              <a:effectLst/>
              <a:latin typeface="Calibri" panose="020F0502020204030204" pitchFamily="34" charset="0"/>
            </a:endParaRPr>
          </a:p>
          <a:p>
            <a:endParaRPr lang="en-US" sz="1800" dirty="0">
              <a:effectLst/>
              <a:latin typeface="Calibri" panose="020F0502020204030204" pitchFamily="34" charset="0"/>
            </a:endParaRPr>
          </a:p>
          <a:p>
            <a:r>
              <a:rPr lang="en-US" sz="1800" dirty="0">
                <a:effectLst/>
                <a:latin typeface="Calibri" panose="020F0502020204030204" pitchFamily="34" charset="0"/>
              </a:rPr>
              <a:t>That's because most of the time, the moment we apply a change we assume the work is done. </a:t>
            </a:r>
            <a:br>
              <a:rPr lang="en-US" sz="1800" dirty="0">
                <a:effectLst/>
                <a:latin typeface="Calibri" panose="020F0502020204030204" pitchFamily="34" charset="0"/>
              </a:rPr>
            </a:br>
            <a:br>
              <a:rPr lang="en-US" sz="1800" dirty="0">
                <a:effectLst/>
                <a:latin typeface="Calibri" panose="020F0502020204030204" pitchFamily="34" charset="0"/>
              </a:rPr>
            </a:br>
            <a:r>
              <a:rPr lang="en-US" sz="1800" dirty="0">
                <a:effectLst/>
                <a:latin typeface="Calibri" panose="020F0502020204030204" pitchFamily="34" charset="0"/>
              </a:rPr>
              <a:t>We don't shy away from changes, we have shown willingness to do things differently many times, but we don’t have the culture to call the change “experiment”, and keeping following up on the action, measuring, reviewing, appreciating the learning. </a:t>
            </a:r>
            <a:br>
              <a:rPr lang="en-US" sz="1800" dirty="0">
                <a:effectLst/>
                <a:latin typeface="Calibri" panose="020F0502020204030204" pitchFamily="34" charset="0"/>
              </a:rPr>
            </a:br>
            <a:r>
              <a:rPr lang="en-US" sz="1800" dirty="0">
                <a:effectLst/>
                <a:latin typeface="Calibri" panose="020F0502020204030204" pitchFamily="34" charset="0"/>
              </a:rPr>
              <a:t>A complex environment such ours doesn't have a "right way to do something", we are a dynamic entity, what works and what not shifts continuously, therefore we can't stop at "making changes" and call it an </a:t>
            </a:r>
            <a:r>
              <a:rPr lang="en-US" sz="1800" b="1" dirty="0">
                <a:effectLst/>
                <a:latin typeface="Calibri" panose="020F0502020204030204" pitchFamily="34" charset="0"/>
              </a:rPr>
              <a:t>achievement</a:t>
            </a:r>
            <a:r>
              <a:rPr lang="en-US" sz="1800" dirty="0">
                <a:effectLst/>
                <a:latin typeface="Calibri" panose="020F0502020204030204" pitchFamily="34" charset="0"/>
              </a:rPr>
              <a:t>.  We need to pursue outcomes (over output) and understand what works and how what works changes in time. This means developing a mindset of experimenting, keeping measuring the outcome, learning from that, and tweaking the experiments again as soon as circumstances change, and rinse and repeat. </a:t>
            </a:r>
            <a:br>
              <a:rPr lang="en-US" sz="1800" dirty="0">
                <a:effectLst/>
                <a:latin typeface="Calibri" panose="020F0502020204030204" pitchFamily="34" charset="0"/>
              </a:rPr>
            </a:br>
            <a:r>
              <a:rPr lang="en-US" sz="1800" dirty="0">
                <a:effectLst/>
                <a:latin typeface="Calibri" panose="020F0502020204030204" pitchFamily="34" charset="0"/>
              </a:rPr>
              <a:t>The learning, the understanding that things have changed and therefore the organization needs to change again, is the real </a:t>
            </a:r>
            <a:r>
              <a:rPr lang="en-US" sz="1800" b="1" dirty="0">
                <a:effectLst/>
                <a:latin typeface="Calibri" panose="020F0502020204030204" pitchFamily="34" charset="0"/>
              </a:rPr>
              <a:t>achievement</a:t>
            </a:r>
            <a:r>
              <a:rPr lang="en-US" sz="1800" dirty="0">
                <a:effectLst/>
                <a:latin typeface="Calibri" panose="020F0502020204030204" pitchFamily="34" charset="0"/>
              </a:rPr>
              <a:t>, not the change itself.</a:t>
            </a:r>
            <a:endParaRPr lang="en-GB" dirty="0"/>
          </a:p>
        </p:txBody>
      </p:sp>
      <p:sp>
        <p:nvSpPr>
          <p:cNvPr id="4" name="Slide Number Placeholder 3"/>
          <p:cNvSpPr>
            <a:spLocks noGrp="1"/>
          </p:cNvSpPr>
          <p:nvPr>
            <p:ph type="sldNum" sz="quarter" idx="5"/>
          </p:nvPr>
        </p:nvSpPr>
        <p:spPr/>
        <p:txBody>
          <a:bodyPr/>
          <a:lstStyle/>
          <a:p>
            <a:fld id="{6E078303-AADF-486D-A69B-A14E49526CDC}" type="slidenum">
              <a:rPr lang="en-GB" smtClean="0"/>
              <a:t>8</a:t>
            </a:fld>
            <a:endParaRPr lang="en-GB"/>
          </a:p>
        </p:txBody>
      </p:sp>
    </p:spTree>
    <p:extLst>
      <p:ext uri="{BB962C8B-B14F-4D97-AF65-F5344CB8AC3E}">
        <p14:creationId xmlns:p14="http://schemas.microsoft.com/office/powerpoint/2010/main" val="3798829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GB" dirty="0"/>
              <a:t>Shift from individual ownership to collective learning. Individual ideas are hard to let go, to evaluate objectively and not to be proud of. Collective ownership make easier to understand that it's not about winning or loosing experiment, but about learning....any outcome leads to learning, collective learning remove the bias and ego from the table</a:t>
            </a:r>
            <a:endParaRPr lang="en-US" dirty="0"/>
          </a:p>
          <a:p>
            <a:endParaRPr lang="en-US" dirty="0"/>
          </a:p>
          <a:p>
            <a:endParaRPr lang="en-US" dirty="0"/>
          </a:p>
          <a:p>
            <a:r>
              <a:rPr lang="en-US" dirty="0"/>
              <a:t>Great things have happened and keep happening, and sometimes not so great things happen, bad moves which are hard to admit. </a:t>
            </a:r>
            <a:br>
              <a:rPr lang="en-US" dirty="0"/>
            </a:br>
            <a:r>
              <a:rPr lang="en-US" dirty="0"/>
              <a:t>That happens when changes are put forward through champions, proposing great ideas, or disappointing ones, creating heroes and villains, and making difficult and awkward evaluating objectively your change: Our ideas are a bit of us, and it's hard to let them go and admit personal failure. </a:t>
            </a:r>
            <a:br>
              <a:rPr lang="en-US" dirty="0"/>
            </a:br>
            <a:r>
              <a:rPr lang="en-US" dirty="0"/>
              <a:t>Although part of this mindset is getting comfortable with failure – as failure is just a bad word for learning - having an entity that approaches the problem at hand systematically, without individual ownership, does help to avoid attachment and pride to an experiment, embracing the inevitable moment of failure as just the moment where the previous experiment no longer works and needs to evolve.  That's how we unlock a growth mindset.</a:t>
            </a:r>
            <a:endParaRPr lang="en-GB" dirty="0"/>
          </a:p>
        </p:txBody>
      </p:sp>
      <p:sp>
        <p:nvSpPr>
          <p:cNvPr id="4" name="Slide Number Placeholder 3"/>
          <p:cNvSpPr>
            <a:spLocks noGrp="1"/>
          </p:cNvSpPr>
          <p:nvPr>
            <p:ph type="sldNum" sz="quarter" idx="5"/>
          </p:nvPr>
        </p:nvSpPr>
        <p:spPr/>
        <p:txBody>
          <a:bodyPr/>
          <a:lstStyle/>
          <a:p>
            <a:fld id="{6E078303-AADF-486D-A69B-A14E49526CDC}" type="slidenum">
              <a:rPr lang="en-GB" smtClean="0"/>
              <a:t>9</a:t>
            </a:fld>
            <a:endParaRPr lang="en-GB"/>
          </a:p>
        </p:txBody>
      </p:sp>
    </p:spTree>
    <p:extLst>
      <p:ext uri="{BB962C8B-B14F-4D97-AF65-F5344CB8AC3E}">
        <p14:creationId xmlns:p14="http://schemas.microsoft.com/office/powerpoint/2010/main" val="1464566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A9103-1AF8-37C5-A331-2DEBE73AD8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FC82D7E-07F8-3D67-865D-E0659959F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D591E7C-4C7B-56EC-2333-F99994EA4361}"/>
              </a:ext>
            </a:extLst>
          </p:cNvPr>
          <p:cNvSpPr>
            <a:spLocks noGrp="1"/>
          </p:cNvSpPr>
          <p:nvPr>
            <p:ph type="dt" sz="half" idx="10"/>
          </p:nvPr>
        </p:nvSpPr>
        <p:spPr/>
        <p:txBody>
          <a:bodyPr/>
          <a:lstStyle/>
          <a:p>
            <a:fld id="{38383960-C5B7-4F9F-A2BF-0CBF0B211E5C}" type="datetimeFigureOut">
              <a:rPr lang="en-GB" smtClean="0"/>
              <a:t>03/10/2024</a:t>
            </a:fld>
            <a:endParaRPr lang="en-GB"/>
          </a:p>
        </p:txBody>
      </p:sp>
      <p:sp>
        <p:nvSpPr>
          <p:cNvPr id="5" name="Footer Placeholder 4">
            <a:extLst>
              <a:ext uri="{FF2B5EF4-FFF2-40B4-BE49-F238E27FC236}">
                <a16:creationId xmlns:a16="http://schemas.microsoft.com/office/drawing/2014/main" id="{0E8FDF4A-904F-9D11-EA4C-079535E258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EF594A-6F22-3803-C9E2-72C66680C3B3}"/>
              </a:ext>
            </a:extLst>
          </p:cNvPr>
          <p:cNvSpPr>
            <a:spLocks noGrp="1"/>
          </p:cNvSpPr>
          <p:nvPr>
            <p:ph type="sldNum" sz="quarter" idx="12"/>
          </p:nvPr>
        </p:nvSpPr>
        <p:spPr/>
        <p:txBody>
          <a:bodyPr/>
          <a:lstStyle/>
          <a:p>
            <a:fld id="{35BA3E68-7B57-4F27-8993-E0CE02C99F7F}" type="slidenum">
              <a:rPr lang="en-GB" smtClean="0"/>
              <a:t>‹#›</a:t>
            </a:fld>
            <a:endParaRPr lang="en-GB"/>
          </a:p>
        </p:txBody>
      </p:sp>
    </p:spTree>
    <p:extLst>
      <p:ext uri="{BB962C8B-B14F-4D97-AF65-F5344CB8AC3E}">
        <p14:creationId xmlns:p14="http://schemas.microsoft.com/office/powerpoint/2010/main" val="1376152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572AB-05F8-A076-0193-F257D6775A3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49E82BF-4068-2285-5BD8-AA792C24D5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44388C-4EE0-AFBC-ED9D-B0852E4D7CFC}"/>
              </a:ext>
            </a:extLst>
          </p:cNvPr>
          <p:cNvSpPr>
            <a:spLocks noGrp="1"/>
          </p:cNvSpPr>
          <p:nvPr>
            <p:ph type="dt" sz="half" idx="10"/>
          </p:nvPr>
        </p:nvSpPr>
        <p:spPr/>
        <p:txBody>
          <a:bodyPr/>
          <a:lstStyle/>
          <a:p>
            <a:fld id="{38383960-C5B7-4F9F-A2BF-0CBF0B211E5C}" type="datetimeFigureOut">
              <a:rPr lang="en-GB" smtClean="0"/>
              <a:t>03/10/2024</a:t>
            </a:fld>
            <a:endParaRPr lang="en-GB"/>
          </a:p>
        </p:txBody>
      </p:sp>
      <p:sp>
        <p:nvSpPr>
          <p:cNvPr id="5" name="Footer Placeholder 4">
            <a:extLst>
              <a:ext uri="{FF2B5EF4-FFF2-40B4-BE49-F238E27FC236}">
                <a16:creationId xmlns:a16="http://schemas.microsoft.com/office/drawing/2014/main" id="{CCF0C84B-42C1-2452-EC19-AD3BB2663D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C4C241-B8B8-A187-1F4A-67317397002E}"/>
              </a:ext>
            </a:extLst>
          </p:cNvPr>
          <p:cNvSpPr>
            <a:spLocks noGrp="1"/>
          </p:cNvSpPr>
          <p:nvPr>
            <p:ph type="sldNum" sz="quarter" idx="12"/>
          </p:nvPr>
        </p:nvSpPr>
        <p:spPr/>
        <p:txBody>
          <a:bodyPr/>
          <a:lstStyle/>
          <a:p>
            <a:fld id="{35BA3E68-7B57-4F27-8993-E0CE02C99F7F}" type="slidenum">
              <a:rPr lang="en-GB" smtClean="0"/>
              <a:t>‹#›</a:t>
            </a:fld>
            <a:endParaRPr lang="en-GB"/>
          </a:p>
        </p:txBody>
      </p:sp>
    </p:spTree>
    <p:extLst>
      <p:ext uri="{BB962C8B-B14F-4D97-AF65-F5344CB8AC3E}">
        <p14:creationId xmlns:p14="http://schemas.microsoft.com/office/powerpoint/2010/main" val="1324351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D2BC71-6BA8-0D54-2B76-B483393438F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70F619-63F4-F7D5-2950-59F91A1094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10A401-C132-00D9-637C-E6582DFD3E9D}"/>
              </a:ext>
            </a:extLst>
          </p:cNvPr>
          <p:cNvSpPr>
            <a:spLocks noGrp="1"/>
          </p:cNvSpPr>
          <p:nvPr>
            <p:ph type="dt" sz="half" idx="10"/>
          </p:nvPr>
        </p:nvSpPr>
        <p:spPr/>
        <p:txBody>
          <a:bodyPr/>
          <a:lstStyle/>
          <a:p>
            <a:fld id="{38383960-C5B7-4F9F-A2BF-0CBF0B211E5C}" type="datetimeFigureOut">
              <a:rPr lang="en-GB" smtClean="0"/>
              <a:t>03/10/2024</a:t>
            </a:fld>
            <a:endParaRPr lang="en-GB"/>
          </a:p>
        </p:txBody>
      </p:sp>
      <p:sp>
        <p:nvSpPr>
          <p:cNvPr id="5" name="Footer Placeholder 4">
            <a:extLst>
              <a:ext uri="{FF2B5EF4-FFF2-40B4-BE49-F238E27FC236}">
                <a16:creationId xmlns:a16="http://schemas.microsoft.com/office/drawing/2014/main" id="{49EB68AB-B786-649D-D399-90171353F0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0584BE-5F87-26D9-D3BF-BC96E4A0A15D}"/>
              </a:ext>
            </a:extLst>
          </p:cNvPr>
          <p:cNvSpPr>
            <a:spLocks noGrp="1"/>
          </p:cNvSpPr>
          <p:nvPr>
            <p:ph type="sldNum" sz="quarter" idx="12"/>
          </p:nvPr>
        </p:nvSpPr>
        <p:spPr/>
        <p:txBody>
          <a:bodyPr/>
          <a:lstStyle/>
          <a:p>
            <a:fld id="{35BA3E68-7B57-4F27-8993-E0CE02C99F7F}" type="slidenum">
              <a:rPr lang="en-GB" smtClean="0"/>
              <a:t>‹#›</a:t>
            </a:fld>
            <a:endParaRPr lang="en-GB"/>
          </a:p>
        </p:txBody>
      </p:sp>
    </p:spTree>
    <p:extLst>
      <p:ext uri="{BB962C8B-B14F-4D97-AF65-F5344CB8AC3E}">
        <p14:creationId xmlns:p14="http://schemas.microsoft.com/office/powerpoint/2010/main" val="3769618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544D2-9439-D2F1-4BFD-99C2794577F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F5A745F-9FCB-035E-E00A-FDAA631F2B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F72B8B-36F3-2A79-1382-43C125C76168}"/>
              </a:ext>
            </a:extLst>
          </p:cNvPr>
          <p:cNvSpPr>
            <a:spLocks noGrp="1"/>
          </p:cNvSpPr>
          <p:nvPr>
            <p:ph type="dt" sz="half" idx="10"/>
          </p:nvPr>
        </p:nvSpPr>
        <p:spPr/>
        <p:txBody>
          <a:bodyPr/>
          <a:lstStyle/>
          <a:p>
            <a:fld id="{38383960-C5B7-4F9F-A2BF-0CBF0B211E5C}" type="datetimeFigureOut">
              <a:rPr lang="en-GB" smtClean="0"/>
              <a:t>03/10/2024</a:t>
            </a:fld>
            <a:endParaRPr lang="en-GB"/>
          </a:p>
        </p:txBody>
      </p:sp>
      <p:sp>
        <p:nvSpPr>
          <p:cNvPr id="5" name="Footer Placeholder 4">
            <a:extLst>
              <a:ext uri="{FF2B5EF4-FFF2-40B4-BE49-F238E27FC236}">
                <a16:creationId xmlns:a16="http://schemas.microsoft.com/office/drawing/2014/main" id="{976B1880-A356-FFB9-68C0-1F90E9E1CC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059C8AA-F77F-D11B-451F-5A705CA3FAE3}"/>
              </a:ext>
            </a:extLst>
          </p:cNvPr>
          <p:cNvSpPr>
            <a:spLocks noGrp="1"/>
          </p:cNvSpPr>
          <p:nvPr>
            <p:ph type="sldNum" sz="quarter" idx="12"/>
          </p:nvPr>
        </p:nvSpPr>
        <p:spPr/>
        <p:txBody>
          <a:bodyPr/>
          <a:lstStyle/>
          <a:p>
            <a:fld id="{35BA3E68-7B57-4F27-8993-E0CE02C99F7F}" type="slidenum">
              <a:rPr lang="en-GB" smtClean="0"/>
              <a:t>‹#›</a:t>
            </a:fld>
            <a:endParaRPr lang="en-GB"/>
          </a:p>
        </p:txBody>
      </p:sp>
    </p:spTree>
    <p:extLst>
      <p:ext uri="{BB962C8B-B14F-4D97-AF65-F5344CB8AC3E}">
        <p14:creationId xmlns:p14="http://schemas.microsoft.com/office/powerpoint/2010/main" val="1876462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08E03-DBEB-3080-0299-5B06E5A258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496E4A0-8996-916C-89A2-69B25084941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507874-B0F6-02FD-D2AB-18876C9DCF37}"/>
              </a:ext>
            </a:extLst>
          </p:cNvPr>
          <p:cNvSpPr>
            <a:spLocks noGrp="1"/>
          </p:cNvSpPr>
          <p:nvPr>
            <p:ph type="dt" sz="half" idx="10"/>
          </p:nvPr>
        </p:nvSpPr>
        <p:spPr/>
        <p:txBody>
          <a:bodyPr/>
          <a:lstStyle/>
          <a:p>
            <a:fld id="{38383960-C5B7-4F9F-A2BF-0CBF0B211E5C}" type="datetimeFigureOut">
              <a:rPr lang="en-GB" smtClean="0"/>
              <a:t>03/10/2024</a:t>
            </a:fld>
            <a:endParaRPr lang="en-GB"/>
          </a:p>
        </p:txBody>
      </p:sp>
      <p:sp>
        <p:nvSpPr>
          <p:cNvPr id="5" name="Footer Placeholder 4">
            <a:extLst>
              <a:ext uri="{FF2B5EF4-FFF2-40B4-BE49-F238E27FC236}">
                <a16:creationId xmlns:a16="http://schemas.microsoft.com/office/drawing/2014/main" id="{6C2D1C7E-D55F-4902-569B-44CD142DD4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7C9094-4FB0-F247-C02D-EC23C9E0FB92}"/>
              </a:ext>
            </a:extLst>
          </p:cNvPr>
          <p:cNvSpPr>
            <a:spLocks noGrp="1"/>
          </p:cNvSpPr>
          <p:nvPr>
            <p:ph type="sldNum" sz="quarter" idx="12"/>
          </p:nvPr>
        </p:nvSpPr>
        <p:spPr/>
        <p:txBody>
          <a:bodyPr/>
          <a:lstStyle/>
          <a:p>
            <a:fld id="{35BA3E68-7B57-4F27-8993-E0CE02C99F7F}" type="slidenum">
              <a:rPr lang="en-GB" smtClean="0"/>
              <a:t>‹#›</a:t>
            </a:fld>
            <a:endParaRPr lang="en-GB"/>
          </a:p>
        </p:txBody>
      </p:sp>
    </p:spTree>
    <p:extLst>
      <p:ext uri="{BB962C8B-B14F-4D97-AF65-F5344CB8AC3E}">
        <p14:creationId xmlns:p14="http://schemas.microsoft.com/office/powerpoint/2010/main" val="3113616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A8386-3806-4E7A-ED35-67CC24B1168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C38AA5F-493D-4C01-5D9D-314CE688E4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11BC3A9-89CC-4CC4-B0D8-FE61B84BAE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F728324-93A7-CEBB-7AEE-BC5AB5CDEA46}"/>
              </a:ext>
            </a:extLst>
          </p:cNvPr>
          <p:cNvSpPr>
            <a:spLocks noGrp="1"/>
          </p:cNvSpPr>
          <p:nvPr>
            <p:ph type="dt" sz="half" idx="10"/>
          </p:nvPr>
        </p:nvSpPr>
        <p:spPr/>
        <p:txBody>
          <a:bodyPr/>
          <a:lstStyle/>
          <a:p>
            <a:fld id="{38383960-C5B7-4F9F-A2BF-0CBF0B211E5C}" type="datetimeFigureOut">
              <a:rPr lang="en-GB" smtClean="0"/>
              <a:t>03/10/2024</a:t>
            </a:fld>
            <a:endParaRPr lang="en-GB"/>
          </a:p>
        </p:txBody>
      </p:sp>
      <p:sp>
        <p:nvSpPr>
          <p:cNvPr id="6" name="Footer Placeholder 5">
            <a:extLst>
              <a:ext uri="{FF2B5EF4-FFF2-40B4-BE49-F238E27FC236}">
                <a16:creationId xmlns:a16="http://schemas.microsoft.com/office/drawing/2014/main" id="{133C45E2-E49F-2CE3-BFC3-BD393FC356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4E9F69-2D57-6C93-912F-AE4921127ECF}"/>
              </a:ext>
            </a:extLst>
          </p:cNvPr>
          <p:cNvSpPr>
            <a:spLocks noGrp="1"/>
          </p:cNvSpPr>
          <p:nvPr>
            <p:ph type="sldNum" sz="quarter" idx="12"/>
          </p:nvPr>
        </p:nvSpPr>
        <p:spPr/>
        <p:txBody>
          <a:bodyPr/>
          <a:lstStyle/>
          <a:p>
            <a:fld id="{35BA3E68-7B57-4F27-8993-E0CE02C99F7F}" type="slidenum">
              <a:rPr lang="en-GB" smtClean="0"/>
              <a:t>‹#›</a:t>
            </a:fld>
            <a:endParaRPr lang="en-GB"/>
          </a:p>
        </p:txBody>
      </p:sp>
    </p:spTree>
    <p:extLst>
      <p:ext uri="{BB962C8B-B14F-4D97-AF65-F5344CB8AC3E}">
        <p14:creationId xmlns:p14="http://schemas.microsoft.com/office/powerpoint/2010/main" val="183027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C1B46-4A08-50E9-6E1B-8EEA61B9EFF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BE1AD7-427D-AC20-0C6F-EAFC61DEE0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E9F92B-DE30-E0AD-B4DB-B5EDDDE027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7CDF15A-2ADE-0530-AE8D-E634A12BA5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44D6E4-C8EB-246E-B7DB-14B664845A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79764B4-98AA-A4D5-4AB0-851BFABA680F}"/>
              </a:ext>
            </a:extLst>
          </p:cNvPr>
          <p:cNvSpPr>
            <a:spLocks noGrp="1"/>
          </p:cNvSpPr>
          <p:nvPr>
            <p:ph type="dt" sz="half" idx="10"/>
          </p:nvPr>
        </p:nvSpPr>
        <p:spPr/>
        <p:txBody>
          <a:bodyPr/>
          <a:lstStyle/>
          <a:p>
            <a:fld id="{38383960-C5B7-4F9F-A2BF-0CBF0B211E5C}" type="datetimeFigureOut">
              <a:rPr lang="en-GB" smtClean="0"/>
              <a:t>03/10/2024</a:t>
            </a:fld>
            <a:endParaRPr lang="en-GB"/>
          </a:p>
        </p:txBody>
      </p:sp>
      <p:sp>
        <p:nvSpPr>
          <p:cNvPr id="8" name="Footer Placeholder 7">
            <a:extLst>
              <a:ext uri="{FF2B5EF4-FFF2-40B4-BE49-F238E27FC236}">
                <a16:creationId xmlns:a16="http://schemas.microsoft.com/office/drawing/2014/main" id="{A51A5DA9-0A0D-016B-83D5-B59DB69CF58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1C63F79-9509-30A1-9F76-D536C7A333B6}"/>
              </a:ext>
            </a:extLst>
          </p:cNvPr>
          <p:cNvSpPr>
            <a:spLocks noGrp="1"/>
          </p:cNvSpPr>
          <p:nvPr>
            <p:ph type="sldNum" sz="quarter" idx="12"/>
          </p:nvPr>
        </p:nvSpPr>
        <p:spPr/>
        <p:txBody>
          <a:bodyPr/>
          <a:lstStyle/>
          <a:p>
            <a:fld id="{35BA3E68-7B57-4F27-8993-E0CE02C99F7F}" type="slidenum">
              <a:rPr lang="en-GB" smtClean="0"/>
              <a:t>‹#›</a:t>
            </a:fld>
            <a:endParaRPr lang="en-GB"/>
          </a:p>
        </p:txBody>
      </p:sp>
    </p:spTree>
    <p:extLst>
      <p:ext uri="{BB962C8B-B14F-4D97-AF65-F5344CB8AC3E}">
        <p14:creationId xmlns:p14="http://schemas.microsoft.com/office/powerpoint/2010/main" val="2426990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D893A-913E-9566-06D1-504A63CA7AE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2238264-DCB2-20E3-9D3B-767B8CCFF204}"/>
              </a:ext>
            </a:extLst>
          </p:cNvPr>
          <p:cNvSpPr>
            <a:spLocks noGrp="1"/>
          </p:cNvSpPr>
          <p:nvPr>
            <p:ph type="dt" sz="half" idx="10"/>
          </p:nvPr>
        </p:nvSpPr>
        <p:spPr/>
        <p:txBody>
          <a:bodyPr/>
          <a:lstStyle/>
          <a:p>
            <a:fld id="{38383960-C5B7-4F9F-A2BF-0CBF0B211E5C}" type="datetimeFigureOut">
              <a:rPr lang="en-GB" smtClean="0"/>
              <a:t>03/10/2024</a:t>
            </a:fld>
            <a:endParaRPr lang="en-GB"/>
          </a:p>
        </p:txBody>
      </p:sp>
      <p:sp>
        <p:nvSpPr>
          <p:cNvPr id="4" name="Footer Placeholder 3">
            <a:extLst>
              <a:ext uri="{FF2B5EF4-FFF2-40B4-BE49-F238E27FC236}">
                <a16:creationId xmlns:a16="http://schemas.microsoft.com/office/drawing/2014/main" id="{D3352901-4A61-6FC4-0788-3748F1AE82C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B00A268-5033-5CFF-34C3-5657B7AB22A8}"/>
              </a:ext>
            </a:extLst>
          </p:cNvPr>
          <p:cNvSpPr>
            <a:spLocks noGrp="1"/>
          </p:cNvSpPr>
          <p:nvPr>
            <p:ph type="sldNum" sz="quarter" idx="12"/>
          </p:nvPr>
        </p:nvSpPr>
        <p:spPr/>
        <p:txBody>
          <a:bodyPr/>
          <a:lstStyle/>
          <a:p>
            <a:fld id="{35BA3E68-7B57-4F27-8993-E0CE02C99F7F}" type="slidenum">
              <a:rPr lang="en-GB" smtClean="0"/>
              <a:t>‹#›</a:t>
            </a:fld>
            <a:endParaRPr lang="en-GB"/>
          </a:p>
        </p:txBody>
      </p:sp>
    </p:spTree>
    <p:extLst>
      <p:ext uri="{BB962C8B-B14F-4D97-AF65-F5344CB8AC3E}">
        <p14:creationId xmlns:p14="http://schemas.microsoft.com/office/powerpoint/2010/main" val="957461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262A9C-EC90-6E3F-AAE2-3687E6A7C3FC}"/>
              </a:ext>
            </a:extLst>
          </p:cNvPr>
          <p:cNvSpPr>
            <a:spLocks noGrp="1"/>
          </p:cNvSpPr>
          <p:nvPr>
            <p:ph type="dt" sz="half" idx="10"/>
          </p:nvPr>
        </p:nvSpPr>
        <p:spPr/>
        <p:txBody>
          <a:bodyPr/>
          <a:lstStyle/>
          <a:p>
            <a:fld id="{38383960-C5B7-4F9F-A2BF-0CBF0B211E5C}" type="datetimeFigureOut">
              <a:rPr lang="en-GB" smtClean="0"/>
              <a:t>03/10/2024</a:t>
            </a:fld>
            <a:endParaRPr lang="en-GB"/>
          </a:p>
        </p:txBody>
      </p:sp>
      <p:sp>
        <p:nvSpPr>
          <p:cNvPr id="3" name="Footer Placeholder 2">
            <a:extLst>
              <a:ext uri="{FF2B5EF4-FFF2-40B4-BE49-F238E27FC236}">
                <a16:creationId xmlns:a16="http://schemas.microsoft.com/office/drawing/2014/main" id="{1A8684A2-AB83-D098-9972-7D962ABFD4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A2129E5-CD5A-9890-118F-634AADA48465}"/>
              </a:ext>
            </a:extLst>
          </p:cNvPr>
          <p:cNvSpPr>
            <a:spLocks noGrp="1"/>
          </p:cNvSpPr>
          <p:nvPr>
            <p:ph type="sldNum" sz="quarter" idx="12"/>
          </p:nvPr>
        </p:nvSpPr>
        <p:spPr/>
        <p:txBody>
          <a:bodyPr/>
          <a:lstStyle/>
          <a:p>
            <a:fld id="{35BA3E68-7B57-4F27-8993-E0CE02C99F7F}" type="slidenum">
              <a:rPr lang="en-GB" smtClean="0"/>
              <a:t>‹#›</a:t>
            </a:fld>
            <a:endParaRPr lang="en-GB"/>
          </a:p>
        </p:txBody>
      </p:sp>
    </p:spTree>
    <p:extLst>
      <p:ext uri="{BB962C8B-B14F-4D97-AF65-F5344CB8AC3E}">
        <p14:creationId xmlns:p14="http://schemas.microsoft.com/office/powerpoint/2010/main" val="1304564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590E9-845E-44BF-42AD-15FECA85B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87A2D0A-F528-ED78-462F-A873AC3B64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BBD0826-3F26-11C0-FC73-55940F83C9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5536C0-D892-BD96-59BE-E8C71C8C6EF8}"/>
              </a:ext>
            </a:extLst>
          </p:cNvPr>
          <p:cNvSpPr>
            <a:spLocks noGrp="1"/>
          </p:cNvSpPr>
          <p:nvPr>
            <p:ph type="dt" sz="half" idx="10"/>
          </p:nvPr>
        </p:nvSpPr>
        <p:spPr/>
        <p:txBody>
          <a:bodyPr/>
          <a:lstStyle/>
          <a:p>
            <a:fld id="{38383960-C5B7-4F9F-A2BF-0CBF0B211E5C}" type="datetimeFigureOut">
              <a:rPr lang="en-GB" smtClean="0"/>
              <a:t>03/10/2024</a:t>
            </a:fld>
            <a:endParaRPr lang="en-GB"/>
          </a:p>
        </p:txBody>
      </p:sp>
      <p:sp>
        <p:nvSpPr>
          <p:cNvPr id="6" name="Footer Placeholder 5">
            <a:extLst>
              <a:ext uri="{FF2B5EF4-FFF2-40B4-BE49-F238E27FC236}">
                <a16:creationId xmlns:a16="http://schemas.microsoft.com/office/drawing/2014/main" id="{216B20D4-E1F8-A263-290E-F8E2452481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91C17E-1EA7-10D2-1A5A-1FD0F4D8E755}"/>
              </a:ext>
            </a:extLst>
          </p:cNvPr>
          <p:cNvSpPr>
            <a:spLocks noGrp="1"/>
          </p:cNvSpPr>
          <p:nvPr>
            <p:ph type="sldNum" sz="quarter" idx="12"/>
          </p:nvPr>
        </p:nvSpPr>
        <p:spPr/>
        <p:txBody>
          <a:bodyPr/>
          <a:lstStyle/>
          <a:p>
            <a:fld id="{35BA3E68-7B57-4F27-8993-E0CE02C99F7F}" type="slidenum">
              <a:rPr lang="en-GB" smtClean="0"/>
              <a:t>‹#›</a:t>
            </a:fld>
            <a:endParaRPr lang="en-GB"/>
          </a:p>
        </p:txBody>
      </p:sp>
    </p:spTree>
    <p:extLst>
      <p:ext uri="{BB962C8B-B14F-4D97-AF65-F5344CB8AC3E}">
        <p14:creationId xmlns:p14="http://schemas.microsoft.com/office/powerpoint/2010/main" val="1612906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FAA40-5871-911C-50D7-4BBB658D2D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3D5B643-ABBF-25EF-0387-9BD1DB4EEE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4EE2D69-BFA2-E17F-E688-9496D92DC7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9D6252-9B44-5C90-951E-A809A3C00472}"/>
              </a:ext>
            </a:extLst>
          </p:cNvPr>
          <p:cNvSpPr>
            <a:spLocks noGrp="1"/>
          </p:cNvSpPr>
          <p:nvPr>
            <p:ph type="dt" sz="half" idx="10"/>
          </p:nvPr>
        </p:nvSpPr>
        <p:spPr/>
        <p:txBody>
          <a:bodyPr/>
          <a:lstStyle/>
          <a:p>
            <a:fld id="{38383960-C5B7-4F9F-A2BF-0CBF0B211E5C}" type="datetimeFigureOut">
              <a:rPr lang="en-GB" smtClean="0"/>
              <a:t>03/10/2024</a:t>
            </a:fld>
            <a:endParaRPr lang="en-GB"/>
          </a:p>
        </p:txBody>
      </p:sp>
      <p:sp>
        <p:nvSpPr>
          <p:cNvPr id="6" name="Footer Placeholder 5">
            <a:extLst>
              <a:ext uri="{FF2B5EF4-FFF2-40B4-BE49-F238E27FC236}">
                <a16:creationId xmlns:a16="http://schemas.microsoft.com/office/drawing/2014/main" id="{75D9D2EA-B6C1-7110-2CFB-DF5CB497109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4A5051-5666-B5DD-615D-BF1CAA86A828}"/>
              </a:ext>
            </a:extLst>
          </p:cNvPr>
          <p:cNvSpPr>
            <a:spLocks noGrp="1"/>
          </p:cNvSpPr>
          <p:nvPr>
            <p:ph type="sldNum" sz="quarter" idx="12"/>
          </p:nvPr>
        </p:nvSpPr>
        <p:spPr/>
        <p:txBody>
          <a:bodyPr/>
          <a:lstStyle/>
          <a:p>
            <a:fld id="{35BA3E68-7B57-4F27-8993-E0CE02C99F7F}" type="slidenum">
              <a:rPr lang="en-GB" smtClean="0"/>
              <a:t>‹#›</a:t>
            </a:fld>
            <a:endParaRPr lang="en-GB"/>
          </a:p>
        </p:txBody>
      </p:sp>
    </p:spTree>
    <p:extLst>
      <p:ext uri="{BB962C8B-B14F-4D97-AF65-F5344CB8AC3E}">
        <p14:creationId xmlns:p14="http://schemas.microsoft.com/office/powerpoint/2010/main" val="451731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B4F88C-04C0-FFE3-DE2E-CF9FC716F4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049C0E-22D9-41A6-B615-16C1BC70C9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AFAC26-8712-B96E-814E-01C9136B04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8383960-C5B7-4F9F-A2BF-0CBF0B211E5C}" type="datetimeFigureOut">
              <a:rPr lang="en-GB" smtClean="0"/>
              <a:t>03/10/2024</a:t>
            </a:fld>
            <a:endParaRPr lang="en-GB"/>
          </a:p>
        </p:txBody>
      </p:sp>
      <p:sp>
        <p:nvSpPr>
          <p:cNvPr id="5" name="Footer Placeholder 4">
            <a:extLst>
              <a:ext uri="{FF2B5EF4-FFF2-40B4-BE49-F238E27FC236}">
                <a16:creationId xmlns:a16="http://schemas.microsoft.com/office/drawing/2014/main" id="{BAC5D1EF-4917-7A4C-CCA8-5689BA4C9B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88F26EF-C77A-BED9-F64F-217F014C75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BA3E68-7B57-4F27-8993-E0CE02C99F7F}" type="slidenum">
              <a:rPr lang="en-GB" smtClean="0"/>
              <a:t>‹#›</a:t>
            </a:fld>
            <a:endParaRPr lang="en-GB"/>
          </a:p>
        </p:txBody>
      </p:sp>
    </p:spTree>
    <p:extLst>
      <p:ext uri="{BB962C8B-B14F-4D97-AF65-F5344CB8AC3E}">
        <p14:creationId xmlns:p14="http://schemas.microsoft.com/office/powerpoint/2010/main" val="2212524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1.png"/><Relationship Id="rId7" Type="http://schemas.openxmlformats.org/officeDocument/2006/relationships/diagramColors" Target="../diagrams/colors2.xml"/><Relationship Id="rId12"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image" Target="../media/image50.png"/><Relationship Id="rId5" Type="http://schemas.openxmlformats.org/officeDocument/2006/relationships/diagramLayout" Target="../diagrams/layout2.xml"/><Relationship Id="rId10" Type="http://schemas.openxmlformats.org/officeDocument/2006/relationships/image" Target="../media/image49.png"/><Relationship Id="rId4" Type="http://schemas.openxmlformats.org/officeDocument/2006/relationships/diagramData" Target="../diagrams/data2.xml"/><Relationship Id="rId9" Type="http://schemas.openxmlformats.org/officeDocument/2006/relationships/image" Target="../media/image48.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jp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jpe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png"/><Relationship Id="rId11" Type="http://schemas.openxmlformats.org/officeDocument/2006/relationships/image" Target="../media/image63.jpeg"/><Relationship Id="rId5" Type="http://schemas.openxmlformats.org/officeDocument/2006/relationships/image" Target="../media/image57.png"/><Relationship Id="rId10" Type="http://schemas.openxmlformats.org/officeDocument/2006/relationships/image" Target="../media/image62.jpeg"/><Relationship Id="rId4" Type="http://schemas.openxmlformats.org/officeDocument/2006/relationships/image" Target="../media/image56.png"/><Relationship Id="rId9" Type="http://schemas.openxmlformats.org/officeDocument/2006/relationships/image" Target="../media/image61.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3" Type="http://schemas.openxmlformats.org/officeDocument/2006/relationships/hyperlink" Target="https://miro.com/miroverse/sense-making-activity/?social=copy-link" TargetMode="External"/><Relationship Id="rId2" Type="http://schemas.openxmlformats.org/officeDocument/2006/relationships/hyperlink" Target="https://amzn.eu/d/6GccYP8" TargetMode="External"/><Relationship Id="rId1" Type="http://schemas.openxmlformats.org/officeDocument/2006/relationships/slideLayout" Target="../slideLayouts/slideLayout2.xml"/><Relationship Id="rId6" Type="http://schemas.openxmlformats.org/officeDocument/2006/relationships/hyperlink" Target="https://www.linkedin.com/in/serenacaruso/" TargetMode="External"/><Relationship Id="rId5" Type="http://schemas.openxmlformats.org/officeDocument/2006/relationships/hyperlink" Target="mailto:caruso.ser@gmail.com" TargetMode="External"/><Relationship Id="rId4" Type="http://schemas.openxmlformats.org/officeDocument/2006/relationships/hyperlink" Target="https://miro.com/miroverse/build-an-alliance-for-experiments-design/?social=copy-lin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64A38-77BA-A9A7-44D3-A1A82BAEC23A}"/>
              </a:ext>
            </a:extLst>
          </p:cNvPr>
          <p:cNvSpPr>
            <a:spLocks noGrp="1"/>
          </p:cNvSpPr>
          <p:nvPr>
            <p:ph type="ctrTitle"/>
          </p:nvPr>
        </p:nvSpPr>
        <p:spPr>
          <a:xfrm>
            <a:off x="823442" y="1238779"/>
            <a:ext cx="6701429" cy="1682609"/>
          </a:xfrm>
        </p:spPr>
        <p:txBody>
          <a:bodyPr anchor="b">
            <a:normAutofit/>
          </a:bodyPr>
          <a:lstStyle/>
          <a:p>
            <a:pPr algn="l"/>
            <a:r>
              <a:rPr lang="en-GB" sz="4900" dirty="0"/>
              <a:t>Experimentation Culture</a:t>
            </a:r>
            <a:r>
              <a:rPr lang="en-GB" sz="3700" dirty="0"/>
              <a:t>:</a:t>
            </a:r>
            <a:br>
              <a:rPr lang="en-GB" sz="3700" dirty="0"/>
            </a:br>
            <a:r>
              <a:rPr lang="en-GB" sz="3200" dirty="0"/>
              <a:t>A collaborative approach to organisational improvement</a:t>
            </a:r>
            <a:endParaRPr lang="en-GB" sz="3700" dirty="0"/>
          </a:p>
        </p:txBody>
      </p:sp>
      <p:sp>
        <p:nvSpPr>
          <p:cNvPr id="11" name="Rectangle 10">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1B5FDF8C-C6C8-059F-3D96-9690A211C04C}"/>
              </a:ext>
            </a:extLst>
          </p:cNvPr>
          <p:cNvSpPr>
            <a:spLocks noGrp="1"/>
          </p:cNvSpPr>
          <p:nvPr>
            <p:ph type="subTitle" idx="1"/>
          </p:nvPr>
        </p:nvSpPr>
        <p:spPr>
          <a:xfrm>
            <a:off x="872894" y="4594217"/>
            <a:ext cx="2857307" cy="586322"/>
          </a:xfrm>
        </p:spPr>
        <p:txBody>
          <a:bodyPr anchor="t">
            <a:normAutofit/>
          </a:bodyPr>
          <a:lstStyle/>
          <a:p>
            <a:pPr algn="l"/>
            <a:r>
              <a:rPr lang="en-GB" sz="2000" dirty="0">
                <a:solidFill>
                  <a:srgbClr val="FFFFFF"/>
                </a:solidFill>
              </a:rPr>
              <a:t>by Serena Caruso</a:t>
            </a:r>
          </a:p>
        </p:txBody>
      </p:sp>
      <p:pic>
        <p:nvPicPr>
          <p:cNvPr id="4" name="Picture 3">
            <a:extLst>
              <a:ext uri="{FF2B5EF4-FFF2-40B4-BE49-F238E27FC236}">
                <a16:creationId xmlns:a16="http://schemas.microsoft.com/office/drawing/2014/main" id="{7095F296-C25B-A8D6-FAF9-BD89206BC857}"/>
              </a:ext>
            </a:extLst>
          </p:cNvPr>
          <p:cNvPicPr>
            <a:picLocks noChangeAspect="1"/>
          </p:cNvPicPr>
          <p:nvPr/>
        </p:nvPicPr>
        <p:blipFill>
          <a:blip r:embed="rId3"/>
          <a:stretch>
            <a:fillRect/>
          </a:stretch>
        </p:blipFill>
        <p:spPr>
          <a:xfrm>
            <a:off x="7306911" y="463404"/>
            <a:ext cx="3697014" cy="5553193"/>
          </a:xfrm>
          <a:prstGeom prst="rect">
            <a:avLst/>
          </a:prstGeom>
        </p:spPr>
      </p:pic>
      <p:sp>
        <p:nvSpPr>
          <p:cNvPr id="17" name="Rectangle 16">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4F6F03B7-76C5-3EBC-DD28-4591A43570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23591" y="2911608"/>
            <a:ext cx="4562808" cy="948584"/>
          </a:xfrm>
          <a:prstGeom prst="rect">
            <a:avLst/>
          </a:prstGeom>
        </p:spPr>
      </p:pic>
    </p:spTree>
    <p:extLst>
      <p:ext uri="{BB962C8B-B14F-4D97-AF65-F5344CB8AC3E}">
        <p14:creationId xmlns:p14="http://schemas.microsoft.com/office/powerpoint/2010/main" val="330082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D4F66-7036-AC5E-2494-3AC8265DA8D8}"/>
              </a:ext>
            </a:extLst>
          </p:cNvPr>
          <p:cNvSpPr>
            <a:spLocks noGrp="1"/>
          </p:cNvSpPr>
          <p:nvPr>
            <p:ph type="title"/>
          </p:nvPr>
        </p:nvSpPr>
        <p:spPr>
          <a:xfrm>
            <a:off x="6513788" y="365125"/>
            <a:ext cx="5373412" cy="1807305"/>
          </a:xfrm>
        </p:spPr>
        <p:txBody>
          <a:bodyPr>
            <a:normAutofit/>
          </a:bodyPr>
          <a:lstStyle/>
          <a:p>
            <a:r>
              <a:rPr lang="en-US" sz="4100"/>
              <a:t>Challenge IV: dare to try!</a:t>
            </a:r>
            <a:endParaRPr lang="en-GB" sz="4100"/>
          </a:p>
        </p:txBody>
      </p:sp>
      <p:pic>
        <p:nvPicPr>
          <p:cNvPr id="25" name="Picture 24" descr="Large skydiving group mid-air">
            <a:extLst>
              <a:ext uri="{FF2B5EF4-FFF2-40B4-BE49-F238E27FC236}">
                <a16:creationId xmlns:a16="http://schemas.microsoft.com/office/drawing/2014/main" id="{4F7072A2-8075-8F75-DB6B-9A48C2202A19}"/>
              </a:ext>
            </a:extLst>
          </p:cNvPr>
          <p:cNvPicPr>
            <a:picLocks noChangeAspect="1"/>
          </p:cNvPicPr>
          <p:nvPr/>
        </p:nvPicPr>
        <p:blipFill rotWithShape="1">
          <a:blip r:embed="rId3"/>
          <a:srcRect l="20845" r="19845"/>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9642B437-F146-E16A-EDFA-47D936E2476A}"/>
              </a:ext>
            </a:extLst>
          </p:cNvPr>
          <p:cNvSpPr>
            <a:spLocks noGrp="1"/>
          </p:cNvSpPr>
          <p:nvPr>
            <p:ph idx="1"/>
          </p:nvPr>
        </p:nvSpPr>
        <p:spPr>
          <a:xfrm>
            <a:off x="6513788" y="2333297"/>
            <a:ext cx="5373412" cy="3843666"/>
          </a:xfrm>
        </p:spPr>
        <p:txBody>
          <a:bodyPr>
            <a:normAutofit/>
          </a:bodyPr>
          <a:lstStyle/>
          <a:p>
            <a:pPr marL="0" indent="0">
              <a:buNone/>
            </a:pPr>
            <a:r>
              <a:rPr lang="en-US" sz="2000"/>
              <a:t>Who is empowered to carry on an initiative?</a:t>
            </a:r>
          </a:p>
          <a:p>
            <a:pPr marL="0" indent="0">
              <a:buNone/>
            </a:pPr>
            <a:endParaRPr lang="en-US" sz="2000"/>
          </a:p>
          <a:p>
            <a:pPr marL="0" indent="0">
              <a:buNone/>
            </a:pPr>
            <a:r>
              <a:rPr lang="en-US" sz="2000"/>
              <a:t>Changes or experiments spanning across multiple teams and divisions, easily meet political deadlock, sometimes with no real reason for it, but just because the weight of such a decision is intimidating and taking action is politically scary.</a:t>
            </a:r>
          </a:p>
          <a:p>
            <a:pPr marL="0" indent="0">
              <a:buNone/>
            </a:pPr>
            <a:r>
              <a:rPr lang="en-US" sz="2000"/>
              <a:t>A person or group carrying on an experiment </a:t>
            </a:r>
            <a:r>
              <a:rPr lang="en-US" sz="2000" b="1"/>
              <a:t>needs to have a clear empowerment and mandate.</a:t>
            </a:r>
          </a:p>
          <a:p>
            <a:pPr lvl="1"/>
            <a:endParaRPr lang="en-US" sz="2000"/>
          </a:p>
          <a:p>
            <a:pPr lvl="1"/>
            <a:endParaRPr lang="en-US" sz="2000"/>
          </a:p>
          <a:p>
            <a:pPr lvl="1"/>
            <a:endParaRPr lang="en-US" sz="2000"/>
          </a:p>
          <a:p>
            <a:pPr lvl="1"/>
            <a:endParaRPr lang="en-US" sz="2000"/>
          </a:p>
          <a:p>
            <a:pPr marL="457200" lvl="1" indent="0">
              <a:buNone/>
            </a:pPr>
            <a:endParaRPr lang="en-US" sz="2000"/>
          </a:p>
          <a:p>
            <a:pPr lvl="1"/>
            <a:endParaRPr lang="en-GB" sz="2000"/>
          </a:p>
        </p:txBody>
      </p:sp>
    </p:spTree>
    <p:extLst>
      <p:ext uri="{BB962C8B-B14F-4D97-AF65-F5344CB8AC3E}">
        <p14:creationId xmlns:p14="http://schemas.microsoft.com/office/powerpoint/2010/main" val="3364765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5E95524-93DD-3DE6-2645-70DF09504454}"/>
              </a:ext>
            </a:extLst>
          </p:cNvPr>
          <p:cNvPicPr>
            <a:picLocks noChangeAspect="1"/>
          </p:cNvPicPr>
          <p:nvPr/>
        </p:nvPicPr>
        <p:blipFill>
          <a:blip r:embed="rId3"/>
          <a:stretch>
            <a:fillRect/>
          </a:stretch>
        </p:blipFill>
        <p:spPr>
          <a:xfrm>
            <a:off x="190441" y="42939"/>
            <a:ext cx="11388090" cy="7080094"/>
          </a:xfrm>
          <a:prstGeom prst="rect">
            <a:avLst/>
          </a:prstGeom>
        </p:spPr>
      </p:pic>
      <p:sp>
        <p:nvSpPr>
          <p:cNvPr id="9" name="Cloud 8">
            <a:extLst>
              <a:ext uri="{FF2B5EF4-FFF2-40B4-BE49-F238E27FC236}">
                <a16:creationId xmlns:a16="http://schemas.microsoft.com/office/drawing/2014/main" id="{132DCF34-FC61-9F1D-40F2-78CC8B3ADEAF}"/>
              </a:ext>
            </a:extLst>
          </p:cNvPr>
          <p:cNvSpPr/>
          <p:nvPr/>
        </p:nvSpPr>
        <p:spPr>
          <a:xfrm>
            <a:off x="3446086" y="2909218"/>
            <a:ext cx="2438400" cy="1442863"/>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Feedback Taskforce</a:t>
            </a:r>
          </a:p>
        </p:txBody>
      </p:sp>
      <p:sp>
        <p:nvSpPr>
          <p:cNvPr id="11" name="Cloud 10">
            <a:extLst>
              <a:ext uri="{FF2B5EF4-FFF2-40B4-BE49-F238E27FC236}">
                <a16:creationId xmlns:a16="http://schemas.microsoft.com/office/drawing/2014/main" id="{2CE723FA-4F6D-1B29-E4FE-48CC1AF43C81}"/>
              </a:ext>
            </a:extLst>
          </p:cNvPr>
          <p:cNvSpPr/>
          <p:nvPr/>
        </p:nvSpPr>
        <p:spPr>
          <a:xfrm>
            <a:off x="754437" y="341500"/>
            <a:ext cx="2337295" cy="1201535"/>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What is our most urgent issue?</a:t>
            </a:r>
          </a:p>
        </p:txBody>
      </p:sp>
      <p:grpSp>
        <p:nvGrpSpPr>
          <p:cNvPr id="35" name="Group 34">
            <a:extLst>
              <a:ext uri="{FF2B5EF4-FFF2-40B4-BE49-F238E27FC236}">
                <a16:creationId xmlns:a16="http://schemas.microsoft.com/office/drawing/2014/main" id="{3D6457CF-4B4F-F613-9065-5810C285E873}"/>
              </a:ext>
            </a:extLst>
          </p:cNvPr>
          <p:cNvGrpSpPr/>
          <p:nvPr/>
        </p:nvGrpSpPr>
        <p:grpSpPr>
          <a:xfrm>
            <a:off x="4689122" y="207928"/>
            <a:ext cx="6913246" cy="2870346"/>
            <a:chOff x="4665285" y="121370"/>
            <a:chExt cx="6913246" cy="2870346"/>
          </a:xfrm>
        </p:grpSpPr>
        <p:grpSp>
          <p:nvGrpSpPr>
            <p:cNvPr id="33" name="Group 32">
              <a:extLst>
                <a:ext uri="{FF2B5EF4-FFF2-40B4-BE49-F238E27FC236}">
                  <a16:creationId xmlns:a16="http://schemas.microsoft.com/office/drawing/2014/main" id="{499A1075-75E3-908F-A521-33104EE48E28}"/>
                </a:ext>
              </a:extLst>
            </p:cNvPr>
            <p:cNvGrpSpPr/>
            <p:nvPr/>
          </p:nvGrpSpPr>
          <p:grpSpPr>
            <a:xfrm>
              <a:off x="7064405" y="121370"/>
              <a:ext cx="4514126" cy="2575591"/>
              <a:chOff x="7064405" y="121370"/>
              <a:chExt cx="4514126" cy="2575591"/>
            </a:xfrm>
          </p:grpSpPr>
          <p:sp>
            <p:nvSpPr>
              <p:cNvPr id="14" name="Rectangle: Rounded Corners 13">
                <a:extLst>
                  <a:ext uri="{FF2B5EF4-FFF2-40B4-BE49-F238E27FC236}">
                    <a16:creationId xmlns:a16="http://schemas.microsoft.com/office/drawing/2014/main" id="{E6251ED0-E886-87B1-D112-BFF0F8E82794}"/>
                  </a:ext>
                </a:extLst>
              </p:cNvPr>
              <p:cNvSpPr/>
              <p:nvPr/>
            </p:nvSpPr>
            <p:spPr>
              <a:xfrm>
                <a:off x="7064405" y="182337"/>
                <a:ext cx="4514126" cy="247987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6B3698DC-59E1-690C-A4BC-3639D6926ECB}"/>
                  </a:ext>
                </a:extLst>
              </p:cNvPr>
              <p:cNvPicPr>
                <a:picLocks noChangeAspect="1"/>
              </p:cNvPicPr>
              <p:nvPr/>
            </p:nvPicPr>
            <p:blipFill>
              <a:blip r:embed="rId3"/>
              <a:stretch>
                <a:fillRect/>
              </a:stretch>
            </p:blipFill>
            <p:spPr>
              <a:xfrm>
                <a:off x="7366237" y="121370"/>
                <a:ext cx="3910462" cy="2575591"/>
              </a:xfrm>
              <a:prstGeom prst="rect">
                <a:avLst/>
              </a:prstGeom>
            </p:spPr>
          </p:pic>
        </p:grpSp>
        <p:cxnSp>
          <p:nvCxnSpPr>
            <p:cNvPr id="26" name="Connector: Curved 25">
              <a:extLst>
                <a:ext uri="{FF2B5EF4-FFF2-40B4-BE49-F238E27FC236}">
                  <a16:creationId xmlns:a16="http://schemas.microsoft.com/office/drawing/2014/main" id="{59545F35-D84D-7813-24D1-EA7C0BCEC16A}"/>
                </a:ext>
              </a:extLst>
            </p:cNvPr>
            <p:cNvCxnSpPr>
              <a:cxnSpLocks/>
              <a:stCxn id="9" idx="3"/>
              <a:endCxn id="14" idx="1"/>
            </p:cNvCxnSpPr>
            <p:nvPr/>
          </p:nvCxnSpPr>
          <p:spPr>
            <a:xfrm rot="5400000" flipH="1" flipV="1">
              <a:off x="5080125" y="1007436"/>
              <a:ext cx="1569440" cy="2399119"/>
            </a:xfrm>
            <a:prstGeom prst="curvedConnector2">
              <a:avLst/>
            </a:prstGeom>
            <a:ln w="76200">
              <a:tailEnd type="triangle"/>
            </a:ln>
          </p:spPr>
          <p:style>
            <a:lnRef idx="2">
              <a:schemeClr val="accent1"/>
            </a:lnRef>
            <a:fillRef idx="0">
              <a:schemeClr val="accent1"/>
            </a:fillRef>
            <a:effectRef idx="1">
              <a:schemeClr val="accent1"/>
            </a:effectRef>
            <a:fontRef idx="minor">
              <a:schemeClr val="tx1"/>
            </a:fontRef>
          </p:style>
        </p:cxnSp>
      </p:grpSp>
      <p:grpSp>
        <p:nvGrpSpPr>
          <p:cNvPr id="36" name="Group 35">
            <a:extLst>
              <a:ext uri="{FF2B5EF4-FFF2-40B4-BE49-F238E27FC236}">
                <a16:creationId xmlns:a16="http://schemas.microsoft.com/office/drawing/2014/main" id="{1EA86A7C-C7A2-97C8-90D8-6E953E1492E2}"/>
              </a:ext>
            </a:extLst>
          </p:cNvPr>
          <p:cNvGrpSpPr/>
          <p:nvPr/>
        </p:nvGrpSpPr>
        <p:grpSpPr>
          <a:xfrm>
            <a:off x="4653366" y="4029984"/>
            <a:ext cx="6937083" cy="2575591"/>
            <a:chOff x="4641448" y="4195788"/>
            <a:chExt cx="6937083" cy="2575591"/>
          </a:xfrm>
        </p:grpSpPr>
        <p:grpSp>
          <p:nvGrpSpPr>
            <p:cNvPr id="34" name="Group 33">
              <a:extLst>
                <a:ext uri="{FF2B5EF4-FFF2-40B4-BE49-F238E27FC236}">
                  <a16:creationId xmlns:a16="http://schemas.microsoft.com/office/drawing/2014/main" id="{DBE789AD-3203-163D-A005-CD208B436D39}"/>
                </a:ext>
              </a:extLst>
            </p:cNvPr>
            <p:cNvGrpSpPr/>
            <p:nvPr/>
          </p:nvGrpSpPr>
          <p:grpSpPr>
            <a:xfrm>
              <a:off x="7064405" y="4195788"/>
              <a:ext cx="4514126" cy="2575591"/>
              <a:chOff x="7064405" y="4195788"/>
              <a:chExt cx="4514126" cy="2575591"/>
            </a:xfrm>
          </p:grpSpPr>
          <p:sp>
            <p:nvSpPr>
              <p:cNvPr id="17" name="Rectangle: Rounded Corners 16">
                <a:extLst>
                  <a:ext uri="{FF2B5EF4-FFF2-40B4-BE49-F238E27FC236}">
                    <a16:creationId xmlns:a16="http://schemas.microsoft.com/office/drawing/2014/main" id="{76FD7E03-BD57-111A-C552-9966535233E5}"/>
                  </a:ext>
                </a:extLst>
              </p:cNvPr>
              <p:cNvSpPr/>
              <p:nvPr/>
            </p:nvSpPr>
            <p:spPr>
              <a:xfrm>
                <a:off x="7064405" y="4256755"/>
                <a:ext cx="4514126" cy="247987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3F7B4F9C-0C6B-7282-CF98-94B537417A9A}"/>
                  </a:ext>
                </a:extLst>
              </p:cNvPr>
              <p:cNvPicPr>
                <a:picLocks noChangeAspect="1"/>
              </p:cNvPicPr>
              <p:nvPr/>
            </p:nvPicPr>
            <p:blipFill>
              <a:blip r:embed="rId3"/>
              <a:stretch>
                <a:fillRect/>
              </a:stretch>
            </p:blipFill>
            <p:spPr>
              <a:xfrm>
                <a:off x="7366237" y="4195788"/>
                <a:ext cx="3910462" cy="2575591"/>
              </a:xfrm>
              <a:prstGeom prst="rect">
                <a:avLst/>
              </a:prstGeom>
            </p:spPr>
          </p:pic>
        </p:grpSp>
        <p:cxnSp>
          <p:nvCxnSpPr>
            <p:cNvPr id="29" name="Connector: Curved 28">
              <a:extLst>
                <a:ext uri="{FF2B5EF4-FFF2-40B4-BE49-F238E27FC236}">
                  <a16:creationId xmlns:a16="http://schemas.microsoft.com/office/drawing/2014/main" id="{B6291B3F-B5CD-22AF-FEA4-F218D6AAC33F}"/>
                </a:ext>
              </a:extLst>
            </p:cNvPr>
            <p:cNvCxnSpPr>
              <a:endCxn id="17" idx="1"/>
            </p:cNvCxnSpPr>
            <p:nvPr/>
          </p:nvCxnSpPr>
          <p:spPr>
            <a:xfrm>
              <a:off x="4641448" y="4409954"/>
              <a:ext cx="2422957" cy="1086739"/>
            </a:xfrm>
            <a:prstGeom prst="curvedConnector3">
              <a:avLst>
                <a:gd name="adj1" fmla="val 57643"/>
              </a:avLst>
            </a:prstGeom>
            <a:ln w="76200">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9635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left)">
                                      <p:cBhvr>
                                        <p:cTn id="15" dur="5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wipe(left)">
                                      <p:cBhvr>
                                        <p:cTn id="2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A9AE19-25F5-6C75-E9B1-64D2ADC6089D}"/>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Activities</a:t>
            </a:r>
          </a:p>
        </p:txBody>
      </p:sp>
      <p:graphicFrame>
        <p:nvGraphicFramePr>
          <p:cNvPr id="5" name="Content Placeholder 2">
            <a:extLst>
              <a:ext uri="{FF2B5EF4-FFF2-40B4-BE49-F238E27FC236}">
                <a16:creationId xmlns:a16="http://schemas.microsoft.com/office/drawing/2014/main" id="{BD720401-9156-B892-A170-78CD1C53E095}"/>
              </a:ext>
            </a:extLst>
          </p:cNvPr>
          <p:cNvGraphicFramePr>
            <a:graphicFrameLocks noGrp="1"/>
          </p:cNvGraphicFramePr>
          <p:nvPr>
            <p:ph idx="1"/>
            <p:extLst>
              <p:ext uri="{D42A27DB-BD31-4B8C-83A1-F6EECF244321}">
                <p14:modId xmlns:p14="http://schemas.microsoft.com/office/powerpoint/2010/main" val="249088994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58938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7FAD03-3653-12E2-C032-B207CA5F5CCF}"/>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3700" kern="1200" dirty="0">
                <a:solidFill>
                  <a:srgbClr val="FFFFFF"/>
                </a:solidFill>
                <a:latin typeface="+mj-lt"/>
                <a:ea typeface="+mj-ea"/>
                <a:cs typeface="+mj-cs"/>
              </a:rPr>
              <a:t>Feedback Taskforce: sense making workshop</a:t>
            </a:r>
          </a:p>
        </p:txBody>
      </p:sp>
      <p:sp>
        <p:nvSpPr>
          <p:cNvPr id="14" name="TextBox 13">
            <a:extLst>
              <a:ext uri="{FF2B5EF4-FFF2-40B4-BE49-F238E27FC236}">
                <a16:creationId xmlns:a16="http://schemas.microsoft.com/office/drawing/2014/main" id="{9F33CB05-2AAF-D3A9-EBD3-5786B0F06073}"/>
              </a:ext>
            </a:extLst>
          </p:cNvPr>
          <p:cNvSpPr txBox="1"/>
          <p:nvPr/>
        </p:nvSpPr>
        <p:spPr>
          <a:xfrm>
            <a:off x="8572499" y="390832"/>
            <a:ext cx="3233585" cy="873612"/>
          </a:xfrm>
          <a:prstGeom prst="rect">
            <a:avLst/>
          </a:prstGeom>
        </p:spPr>
        <p:txBody>
          <a:bodyPr vert="horz" lIns="91440" tIns="45720" rIns="91440" bIns="45720" rtlCol="0" anchor="ctr">
            <a:normAutofit/>
          </a:bodyPr>
          <a:lstStyle/>
          <a:p>
            <a:pPr>
              <a:lnSpc>
                <a:spcPct val="90000"/>
              </a:lnSpc>
              <a:spcBef>
                <a:spcPts val="1000"/>
              </a:spcBef>
            </a:pPr>
            <a:r>
              <a:rPr lang="en-US" sz="2000" kern="1200">
                <a:solidFill>
                  <a:srgbClr val="FFFFFF"/>
                </a:solidFill>
                <a:latin typeface="+mn-lt"/>
                <a:ea typeface="+mn-ea"/>
                <a:cs typeface="+mn-cs"/>
              </a:rPr>
              <a:t>Integral Model Exercise</a:t>
            </a:r>
          </a:p>
        </p:txBody>
      </p:sp>
      <p:pic>
        <p:nvPicPr>
          <p:cNvPr id="13" name="Picture 12">
            <a:extLst>
              <a:ext uri="{FF2B5EF4-FFF2-40B4-BE49-F238E27FC236}">
                <a16:creationId xmlns:a16="http://schemas.microsoft.com/office/drawing/2014/main" id="{88ACE5C7-3A36-68B4-EF69-28ADABCE6170}"/>
              </a:ext>
            </a:extLst>
          </p:cNvPr>
          <p:cNvPicPr>
            <a:picLocks noChangeAspect="1"/>
          </p:cNvPicPr>
          <p:nvPr/>
        </p:nvPicPr>
        <p:blipFill>
          <a:blip r:embed="rId2"/>
          <a:srcRect t="24649"/>
          <a:stretch/>
        </p:blipFill>
        <p:spPr>
          <a:xfrm>
            <a:off x="843946" y="1966293"/>
            <a:ext cx="10504106" cy="4452160"/>
          </a:xfrm>
          <a:prstGeom prst="rect">
            <a:avLst/>
          </a:prstGeom>
        </p:spPr>
      </p:pic>
      <p:sp>
        <p:nvSpPr>
          <p:cNvPr id="5" name="TextBox 4">
            <a:extLst>
              <a:ext uri="{FF2B5EF4-FFF2-40B4-BE49-F238E27FC236}">
                <a16:creationId xmlns:a16="http://schemas.microsoft.com/office/drawing/2014/main" id="{1ED4B97A-E522-6DDD-7741-2A8C44B45D1B}"/>
              </a:ext>
            </a:extLst>
          </p:cNvPr>
          <p:cNvSpPr txBox="1"/>
          <p:nvPr/>
        </p:nvSpPr>
        <p:spPr>
          <a:xfrm>
            <a:off x="3048000" y="3244334"/>
            <a:ext cx="6096000"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8340421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7FAD03-3653-12E2-C032-B207CA5F5CCF}"/>
              </a:ext>
            </a:extLst>
          </p:cNvPr>
          <p:cNvSpPr>
            <a:spLocks noGrp="1"/>
          </p:cNvSpPr>
          <p:nvPr>
            <p:ph type="title"/>
          </p:nvPr>
        </p:nvSpPr>
        <p:spPr>
          <a:xfrm>
            <a:off x="385917" y="248038"/>
            <a:ext cx="7377518" cy="1159200"/>
          </a:xfrm>
        </p:spPr>
        <p:txBody>
          <a:bodyPr vert="horz" lIns="91440" tIns="45720" rIns="91440" bIns="45720" rtlCol="0" anchor="ctr">
            <a:normAutofit/>
          </a:bodyPr>
          <a:lstStyle/>
          <a:p>
            <a:r>
              <a:rPr lang="en-US" sz="3700" kern="1200" dirty="0">
                <a:solidFill>
                  <a:srgbClr val="FFFFFF"/>
                </a:solidFill>
                <a:latin typeface="+mj-lt"/>
                <a:ea typeface="+mj-ea"/>
                <a:cs typeface="+mj-cs"/>
              </a:rPr>
              <a:t>Feedback Taskforce: sense making workshop</a:t>
            </a:r>
          </a:p>
        </p:txBody>
      </p:sp>
      <p:sp>
        <p:nvSpPr>
          <p:cNvPr id="14" name="TextBox 13">
            <a:extLst>
              <a:ext uri="{FF2B5EF4-FFF2-40B4-BE49-F238E27FC236}">
                <a16:creationId xmlns:a16="http://schemas.microsoft.com/office/drawing/2014/main" id="{9F33CB05-2AAF-D3A9-EBD3-5786B0F06073}"/>
              </a:ext>
            </a:extLst>
          </p:cNvPr>
          <p:cNvSpPr txBox="1"/>
          <p:nvPr/>
        </p:nvSpPr>
        <p:spPr>
          <a:xfrm>
            <a:off x="8572499" y="390832"/>
            <a:ext cx="3233585" cy="873612"/>
          </a:xfrm>
          <a:prstGeom prst="rect">
            <a:avLst/>
          </a:prstGeom>
        </p:spPr>
        <p:txBody>
          <a:bodyPr vert="horz" lIns="91440" tIns="45720" rIns="91440" bIns="45720" rtlCol="0" anchor="ctr">
            <a:normAutofit/>
          </a:bodyPr>
          <a:lstStyle/>
          <a:p>
            <a:pPr>
              <a:lnSpc>
                <a:spcPct val="90000"/>
              </a:lnSpc>
              <a:spcBef>
                <a:spcPts val="1000"/>
              </a:spcBef>
            </a:pPr>
            <a:r>
              <a:rPr lang="en-US" sz="2000" kern="1200" dirty="0">
                <a:solidFill>
                  <a:srgbClr val="FFFFFF"/>
                </a:solidFill>
                <a:latin typeface="+mn-lt"/>
                <a:ea typeface="+mn-ea"/>
                <a:cs typeface="+mn-cs"/>
              </a:rPr>
              <a:t>Filtering &amp; Prioritization</a:t>
            </a:r>
          </a:p>
        </p:txBody>
      </p:sp>
      <p:pic>
        <p:nvPicPr>
          <p:cNvPr id="3" name="Picture 2" descr="A screenshot of a computer&#10;&#10;Description automatically generated">
            <a:extLst>
              <a:ext uri="{FF2B5EF4-FFF2-40B4-BE49-F238E27FC236}">
                <a16:creationId xmlns:a16="http://schemas.microsoft.com/office/drawing/2014/main" id="{95B7C752-0A1C-727E-F37A-AAE121B578EC}"/>
              </a:ext>
            </a:extLst>
          </p:cNvPr>
          <p:cNvPicPr>
            <a:picLocks noChangeAspect="1"/>
          </p:cNvPicPr>
          <p:nvPr/>
        </p:nvPicPr>
        <p:blipFill>
          <a:blip r:embed="rId3">
            <a:extLst>
              <a:ext uri="{28A0092B-C50C-407E-A947-70E740481C1C}">
                <a14:useLocalDpi xmlns:a14="http://schemas.microsoft.com/office/drawing/2010/main" val="0"/>
              </a:ext>
            </a:extLst>
          </a:blip>
          <a:srcRect l="28930" t="17341" r="18387" b="60667"/>
          <a:stretch/>
        </p:blipFill>
        <p:spPr>
          <a:xfrm>
            <a:off x="206071" y="2040230"/>
            <a:ext cx="5967214" cy="3967031"/>
          </a:xfrm>
          <a:prstGeom prst="rect">
            <a:avLst/>
          </a:prstGeom>
        </p:spPr>
      </p:pic>
      <p:pic>
        <p:nvPicPr>
          <p:cNvPr id="4" name="Picture 3" descr="A screenshot of a computer&#10;&#10;Description automatically generated">
            <a:extLst>
              <a:ext uri="{FF2B5EF4-FFF2-40B4-BE49-F238E27FC236}">
                <a16:creationId xmlns:a16="http://schemas.microsoft.com/office/drawing/2014/main" id="{F7C0A55F-953B-3125-8D79-607C5236431E}"/>
              </a:ext>
            </a:extLst>
          </p:cNvPr>
          <p:cNvPicPr>
            <a:picLocks noChangeAspect="1"/>
          </p:cNvPicPr>
          <p:nvPr/>
        </p:nvPicPr>
        <p:blipFill>
          <a:blip r:embed="rId3">
            <a:extLst>
              <a:ext uri="{28A0092B-C50C-407E-A947-70E740481C1C}">
                <a14:useLocalDpi xmlns:a14="http://schemas.microsoft.com/office/drawing/2010/main" val="0"/>
              </a:ext>
            </a:extLst>
          </a:blip>
          <a:srcRect l="22679" t="50666" r="13667" b="24445"/>
          <a:stretch/>
        </p:blipFill>
        <p:spPr>
          <a:xfrm>
            <a:off x="6274347" y="2135626"/>
            <a:ext cx="5793527" cy="3607639"/>
          </a:xfrm>
          <a:prstGeom prst="rect">
            <a:avLst/>
          </a:prstGeom>
        </p:spPr>
      </p:pic>
    </p:spTree>
    <p:extLst>
      <p:ext uri="{BB962C8B-B14F-4D97-AF65-F5344CB8AC3E}">
        <p14:creationId xmlns:p14="http://schemas.microsoft.com/office/powerpoint/2010/main" val="2744820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7FAD03-3653-12E2-C032-B207CA5F5CCF}"/>
              </a:ext>
            </a:extLst>
          </p:cNvPr>
          <p:cNvSpPr>
            <a:spLocks noGrp="1"/>
          </p:cNvSpPr>
          <p:nvPr>
            <p:ph type="title"/>
          </p:nvPr>
        </p:nvSpPr>
        <p:spPr>
          <a:xfrm>
            <a:off x="823442" y="921715"/>
            <a:ext cx="5163022" cy="2635993"/>
          </a:xfrm>
        </p:spPr>
        <p:txBody>
          <a:bodyPr vert="horz" lIns="91440" tIns="45720" rIns="91440" bIns="45720" rtlCol="0" anchor="b">
            <a:normAutofit/>
          </a:bodyPr>
          <a:lstStyle/>
          <a:p>
            <a:r>
              <a:rPr lang="en-US" sz="4800" kern="1200">
                <a:solidFill>
                  <a:schemeClr val="tx1"/>
                </a:solidFill>
                <a:latin typeface="+mj-lt"/>
                <a:ea typeface="+mj-ea"/>
                <a:cs typeface="+mj-cs"/>
              </a:rPr>
              <a:t>Alliance Kickoff</a:t>
            </a:r>
          </a:p>
        </p:txBody>
      </p:sp>
      <p:sp>
        <p:nvSpPr>
          <p:cNvPr id="32" name="Rectangle 31">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9F33CB05-2AAF-D3A9-EBD3-5786B0F06073}"/>
              </a:ext>
            </a:extLst>
          </p:cNvPr>
          <p:cNvSpPr txBox="1"/>
          <p:nvPr/>
        </p:nvSpPr>
        <p:spPr>
          <a:xfrm>
            <a:off x="823442" y="4541263"/>
            <a:ext cx="4662957" cy="1395022"/>
          </a:xfrm>
          <a:prstGeom prst="rect">
            <a:avLst/>
          </a:prstGeom>
        </p:spPr>
        <p:txBody>
          <a:bodyPr vert="horz" lIns="91440" tIns="45720" rIns="91440" bIns="45720" rtlCol="0" anchor="t">
            <a:normAutofit/>
          </a:bodyPr>
          <a:lstStyle/>
          <a:p>
            <a:pPr>
              <a:lnSpc>
                <a:spcPct val="90000"/>
              </a:lnSpc>
              <a:spcBef>
                <a:spcPts val="1000"/>
              </a:spcBef>
            </a:pPr>
            <a:r>
              <a:rPr lang="en-US" sz="2400" kern="1200">
                <a:solidFill>
                  <a:srgbClr val="FFFFFF"/>
                </a:solidFill>
                <a:latin typeface="+mn-lt"/>
                <a:ea typeface="+mn-ea"/>
                <a:cs typeface="+mn-cs"/>
              </a:rPr>
              <a:t>Prerequisites</a:t>
            </a:r>
          </a:p>
        </p:txBody>
      </p:sp>
      <p:pic>
        <p:nvPicPr>
          <p:cNvPr id="4" name="Picture 3" descr="A screenshot of a computer&#10;&#10;Description automatically generated">
            <a:extLst>
              <a:ext uri="{FF2B5EF4-FFF2-40B4-BE49-F238E27FC236}">
                <a16:creationId xmlns:a16="http://schemas.microsoft.com/office/drawing/2014/main" id="{246FE43E-64F8-4409-EA4E-DE0D9149ED50}"/>
              </a:ext>
            </a:extLst>
          </p:cNvPr>
          <p:cNvPicPr>
            <a:picLocks noChangeAspect="1"/>
          </p:cNvPicPr>
          <p:nvPr/>
        </p:nvPicPr>
        <p:blipFill>
          <a:blip r:embed="rId2">
            <a:extLst>
              <a:ext uri="{28A0092B-C50C-407E-A947-70E740481C1C}">
                <a14:useLocalDpi xmlns:a14="http://schemas.microsoft.com/office/drawing/2010/main" val="0"/>
              </a:ext>
            </a:extLst>
          </a:blip>
          <a:srcRect l="29028" t="76049" r="16707"/>
          <a:stretch/>
        </p:blipFill>
        <p:spPr>
          <a:xfrm>
            <a:off x="6573907" y="1424211"/>
            <a:ext cx="5163022" cy="3631579"/>
          </a:xfrm>
          <a:prstGeom prst="rect">
            <a:avLst/>
          </a:prstGeom>
        </p:spPr>
      </p:pic>
      <p:sp>
        <p:nvSpPr>
          <p:cNvPr id="38" name="Rectangle 37">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ED4B97A-E522-6DDD-7741-2A8C44B45D1B}"/>
              </a:ext>
            </a:extLst>
          </p:cNvPr>
          <p:cNvSpPr txBox="1"/>
          <p:nvPr/>
        </p:nvSpPr>
        <p:spPr>
          <a:xfrm>
            <a:off x="3048000" y="3244334"/>
            <a:ext cx="6096000" cy="369332"/>
          </a:xfrm>
          <a:prstGeom prst="rect">
            <a:avLst/>
          </a:prstGeom>
          <a:noFill/>
        </p:spPr>
        <p:txBody>
          <a:bodyPr wrap="square">
            <a:spAutoFit/>
          </a:bodyPr>
          <a:lstStyle/>
          <a:p>
            <a:endParaRPr lang="en-GB" dirty="0"/>
          </a:p>
        </p:txBody>
      </p:sp>
      <p:sp>
        <p:nvSpPr>
          <p:cNvPr id="6" name="TextBox 5">
            <a:extLst>
              <a:ext uri="{FF2B5EF4-FFF2-40B4-BE49-F238E27FC236}">
                <a16:creationId xmlns:a16="http://schemas.microsoft.com/office/drawing/2014/main" id="{8B830726-3B55-9DF3-C199-136816F4C40F}"/>
              </a:ext>
            </a:extLst>
          </p:cNvPr>
          <p:cNvSpPr txBox="1"/>
          <p:nvPr/>
        </p:nvSpPr>
        <p:spPr>
          <a:xfrm>
            <a:off x="629358" y="1074794"/>
            <a:ext cx="5315189" cy="1760992"/>
          </a:xfrm>
          <a:prstGeom prst="rect">
            <a:avLst/>
          </a:prstGeom>
        </p:spPr>
        <p:txBody>
          <a:bodyPr vert="horz" lIns="91440" tIns="45720" rIns="91440" bIns="45720" rtlCol="0" anchor="t">
            <a:normAutofit/>
          </a:bodyPr>
          <a:lstStyle/>
          <a:p>
            <a:pPr marL="285750" indent="-228600">
              <a:lnSpc>
                <a:spcPct val="90000"/>
              </a:lnSpc>
              <a:spcAft>
                <a:spcPts val="600"/>
              </a:spcAft>
              <a:buFont typeface="Arial" panose="020B0604020202020204" pitchFamily="34" charset="0"/>
              <a:buChar char="•"/>
            </a:pPr>
            <a:r>
              <a:rPr lang="en-US" sz="2000" dirty="0"/>
              <a:t>Public Announcement of the Initiative and area of focus</a:t>
            </a:r>
          </a:p>
          <a:p>
            <a:pPr marL="285750" indent="-228600">
              <a:lnSpc>
                <a:spcPct val="90000"/>
              </a:lnSpc>
              <a:spcAft>
                <a:spcPts val="600"/>
              </a:spcAft>
              <a:buFont typeface="Arial" panose="020B0604020202020204" pitchFamily="34" charset="0"/>
              <a:buChar char="•"/>
            </a:pPr>
            <a:r>
              <a:rPr lang="en-US" sz="2000" dirty="0"/>
              <a:t>Public Jira Ticket representing the area of focus and call for Alliance members</a:t>
            </a:r>
          </a:p>
        </p:txBody>
      </p:sp>
    </p:spTree>
    <p:extLst>
      <p:ext uri="{BB962C8B-B14F-4D97-AF65-F5344CB8AC3E}">
        <p14:creationId xmlns:p14="http://schemas.microsoft.com/office/powerpoint/2010/main" val="2457480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EDC07B27-4E3C-4BCF-ABDB-6AA72857C0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500"/>
            <a:ext cx="12191998" cy="6858000"/>
          </a:xfrm>
          <a:prstGeom prst="rect">
            <a:avLst/>
          </a:prstGeom>
          <a:gradFill>
            <a:gsLst>
              <a:gs pos="19000">
                <a:srgbClr val="000000">
                  <a:alpha val="96000"/>
                </a:srgbClr>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83D11BE6-2A04-4DBB-842D-88602B5E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78536" y="12437"/>
            <a:ext cx="11713464" cy="6844063"/>
          </a:xfrm>
          <a:prstGeom prst="rect">
            <a:avLst/>
          </a:prstGeom>
          <a:gradFill>
            <a:gsLst>
              <a:gs pos="0">
                <a:srgbClr val="000000">
                  <a:alpha val="71765"/>
                </a:srgbClr>
              </a:gs>
              <a:gs pos="100000">
                <a:schemeClr val="accent1">
                  <a:alpha val="2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2A05E02A-9AA9-45EC-B87B-B46F043F3F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 y="2724072"/>
            <a:ext cx="12192008" cy="4114801"/>
          </a:xfrm>
          <a:prstGeom prst="rect">
            <a:avLst/>
          </a:prstGeom>
          <a:gradFill>
            <a:gsLst>
              <a:gs pos="30000">
                <a:schemeClr val="accent1">
                  <a:lumMod val="75000"/>
                  <a:alpha val="19000"/>
                </a:schemeClr>
              </a:gs>
              <a:gs pos="100000">
                <a:schemeClr val="accent1">
                  <a:alpha val="24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0E91EDBA-E8E0-4575-8147-B700345215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09672" y="1716338"/>
            <a:ext cx="6858003" cy="3422328"/>
          </a:xfrm>
          <a:prstGeom prst="rect">
            <a:avLst/>
          </a:prstGeom>
          <a:gradFill>
            <a:gsLst>
              <a:gs pos="0">
                <a:schemeClr val="accent1">
                  <a:alpha val="52000"/>
                </a:schemeClr>
              </a:gs>
              <a:gs pos="76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7FAD03-3653-12E2-C032-B207CA5F5CCF}"/>
              </a:ext>
            </a:extLst>
          </p:cNvPr>
          <p:cNvSpPr>
            <a:spLocks noGrp="1"/>
          </p:cNvSpPr>
          <p:nvPr>
            <p:ph type="title"/>
          </p:nvPr>
        </p:nvSpPr>
        <p:spPr>
          <a:xfrm>
            <a:off x="1153236" y="559703"/>
            <a:ext cx="9867331" cy="1167495"/>
          </a:xfrm>
        </p:spPr>
        <p:txBody>
          <a:bodyPr vert="horz" lIns="91440" tIns="45720" rIns="91440" bIns="45720" rtlCol="0" anchor="b">
            <a:normAutofit/>
          </a:bodyPr>
          <a:lstStyle/>
          <a:p>
            <a:pPr algn="ctr"/>
            <a:r>
              <a:rPr lang="en-US" sz="4800" dirty="0">
                <a:solidFill>
                  <a:srgbClr val="FFFFFF"/>
                </a:solidFill>
              </a:rPr>
              <a:t>Alliance Kickoff</a:t>
            </a:r>
          </a:p>
        </p:txBody>
      </p:sp>
      <p:sp>
        <p:nvSpPr>
          <p:cNvPr id="55" name="Rectangle 54">
            <a:extLst>
              <a:ext uri="{FF2B5EF4-FFF2-40B4-BE49-F238E27FC236}">
                <a16:creationId xmlns:a16="http://schemas.microsoft.com/office/drawing/2014/main" id="{DFEE4473-A122-4E96-8C31-B4C5AAA27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123" y="2706446"/>
            <a:ext cx="12191997" cy="3711900"/>
          </a:xfrm>
          <a:prstGeom prst="rect">
            <a:avLst/>
          </a:prstGeom>
          <a:gradFill>
            <a:gsLst>
              <a:gs pos="0">
                <a:srgbClr val="000000">
                  <a:alpha val="50000"/>
                </a:srgbClr>
              </a:gs>
              <a:gs pos="92000">
                <a:schemeClr val="accent1">
                  <a:lumMod val="75000"/>
                  <a:alpha val="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F33CB05-2AAF-D3A9-EBD3-5786B0F06073}"/>
              </a:ext>
            </a:extLst>
          </p:cNvPr>
          <p:cNvSpPr txBox="1"/>
          <p:nvPr/>
        </p:nvSpPr>
        <p:spPr>
          <a:xfrm>
            <a:off x="1589965" y="5777350"/>
            <a:ext cx="9021170" cy="540204"/>
          </a:xfrm>
          <a:prstGeom prst="rect">
            <a:avLst/>
          </a:prstGeom>
        </p:spPr>
        <p:txBody>
          <a:bodyPr vert="horz" lIns="91440" tIns="45720" rIns="91440" bIns="45720" rtlCol="0">
            <a:normAutofit/>
          </a:bodyPr>
          <a:lstStyle/>
          <a:p>
            <a:pPr algn="ctr">
              <a:lnSpc>
                <a:spcPct val="90000"/>
              </a:lnSpc>
              <a:spcBef>
                <a:spcPts val="1000"/>
              </a:spcBef>
            </a:pPr>
            <a:r>
              <a:rPr lang="en-US" sz="2400">
                <a:solidFill>
                  <a:srgbClr val="FFFFFF"/>
                </a:solidFill>
              </a:rPr>
              <a:t>Expectations and Psychological Safety</a:t>
            </a:r>
          </a:p>
        </p:txBody>
      </p:sp>
      <p:pic>
        <p:nvPicPr>
          <p:cNvPr id="11" name="Picture 10" descr="Several yellow sticky notes&#10;&#10;Description automatically generated">
            <a:extLst>
              <a:ext uri="{FF2B5EF4-FFF2-40B4-BE49-F238E27FC236}">
                <a16:creationId xmlns:a16="http://schemas.microsoft.com/office/drawing/2014/main" id="{167B019E-6F13-FB4C-FB97-92991EC3A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232" y="2620196"/>
            <a:ext cx="3179928" cy="2241847"/>
          </a:xfrm>
          <a:prstGeom prst="rect">
            <a:avLst/>
          </a:prstGeom>
        </p:spPr>
      </p:pic>
      <p:pic>
        <p:nvPicPr>
          <p:cNvPr id="5" name="Picture 4" descr="Several pieces of paper with writing on them&#10;&#10;Description automatically generated">
            <a:extLst>
              <a:ext uri="{FF2B5EF4-FFF2-40B4-BE49-F238E27FC236}">
                <a16:creationId xmlns:a16="http://schemas.microsoft.com/office/drawing/2014/main" id="{3F2835BB-9D6A-B02D-4D5B-5C488EFF89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0584" y="2763291"/>
            <a:ext cx="3179928" cy="1955656"/>
          </a:xfrm>
          <a:prstGeom prst="rect">
            <a:avLst/>
          </a:prstGeom>
        </p:spPr>
      </p:pic>
      <p:pic>
        <p:nvPicPr>
          <p:cNvPr id="7" name="Picture 6" descr="A close-up of a post-it note&#10;&#10;Description automatically generated">
            <a:extLst>
              <a:ext uri="{FF2B5EF4-FFF2-40B4-BE49-F238E27FC236}">
                <a16:creationId xmlns:a16="http://schemas.microsoft.com/office/drawing/2014/main" id="{18B763A7-C24B-8D77-4E4E-0ABDA8517A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85032" y="2132099"/>
            <a:ext cx="3129544" cy="3218041"/>
          </a:xfrm>
          <a:prstGeom prst="rect">
            <a:avLst/>
          </a:prstGeom>
        </p:spPr>
      </p:pic>
      <p:pic>
        <p:nvPicPr>
          <p:cNvPr id="4" name="Picture 3" descr="Several pieces of paper with writing on them&#10;&#10;Description automatically generated">
            <a:extLst>
              <a:ext uri="{FF2B5EF4-FFF2-40B4-BE49-F238E27FC236}">
                <a16:creationId xmlns:a16="http://schemas.microsoft.com/office/drawing/2014/main" id="{2DB20E9C-6FBA-2C87-D11B-84420BF063A3}"/>
              </a:ext>
            </a:extLst>
          </p:cNvPr>
          <p:cNvPicPr>
            <a:picLocks noChangeAspect="1"/>
          </p:cNvPicPr>
          <p:nvPr/>
        </p:nvPicPr>
        <p:blipFill>
          <a:blip r:embed="rId4">
            <a:extLst>
              <a:ext uri="{28A0092B-C50C-407E-A947-70E740481C1C}">
                <a14:useLocalDpi xmlns:a14="http://schemas.microsoft.com/office/drawing/2010/main" val="0"/>
              </a:ext>
            </a:extLst>
          </a:blip>
          <a:srcRect l="1521" t="10727" r="85425" b="69474"/>
          <a:stretch/>
        </p:blipFill>
        <p:spPr>
          <a:xfrm>
            <a:off x="1719329" y="1179654"/>
            <a:ext cx="2630801" cy="2453874"/>
          </a:xfrm>
          <a:prstGeom prst="rect">
            <a:avLst/>
          </a:prstGeom>
        </p:spPr>
      </p:pic>
      <p:pic>
        <p:nvPicPr>
          <p:cNvPr id="6" name="Picture 5" descr="Several pieces of paper with writing on them&#10;&#10;Description automatically generated">
            <a:extLst>
              <a:ext uri="{FF2B5EF4-FFF2-40B4-BE49-F238E27FC236}">
                <a16:creationId xmlns:a16="http://schemas.microsoft.com/office/drawing/2014/main" id="{85869E64-9FE8-688F-B6BC-F928D6F766C3}"/>
              </a:ext>
            </a:extLst>
          </p:cNvPr>
          <p:cNvPicPr>
            <a:picLocks noChangeAspect="1"/>
          </p:cNvPicPr>
          <p:nvPr/>
        </p:nvPicPr>
        <p:blipFill>
          <a:blip r:embed="rId4">
            <a:extLst>
              <a:ext uri="{28A0092B-C50C-407E-A947-70E740481C1C}">
                <a14:useLocalDpi xmlns:a14="http://schemas.microsoft.com/office/drawing/2010/main" val="0"/>
              </a:ext>
            </a:extLst>
          </a:blip>
          <a:srcRect l="86042" t="9382" r="1030" b="69663"/>
          <a:stretch/>
        </p:blipFill>
        <p:spPr>
          <a:xfrm>
            <a:off x="7850966" y="1078095"/>
            <a:ext cx="2587668" cy="2579593"/>
          </a:xfrm>
          <a:prstGeom prst="rect">
            <a:avLst/>
          </a:prstGeom>
        </p:spPr>
      </p:pic>
      <p:pic>
        <p:nvPicPr>
          <p:cNvPr id="9" name="Picture 8" descr="Several pieces of paper with writing on them&#10;&#10;Description automatically generated">
            <a:extLst>
              <a:ext uri="{FF2B5EF4-FFF2-40B4-BE49-F238E27FC236}">
                <a16:creationId xmlns:a16="http://schemas.microsoft.com/office/drawing/2014/main" id="{8CD2A2C3-E11F-0D8A-8234-4D28AB5E70E8}"/>
              </a:ext>
            </a:extLst>
          </p:cNvPr>
          <p:cNvPicPr>
            <a:picLocks noChangeAspect="1"/>
          </p:cNvPicPr>
          <p:nvPr/>
        </p:nvPicPr>
        <p:blipFill>
          <a:blip r:embed="rId4">
            <a:extLst>
              <a:ext uri="{28A0092B-C50C-407E-A947-70E740481C1C}">
                <a14:useLocalDpi xmlns:a14="http://schemas.microsoft.com/office/drawing/2010/main" val="0"/>
              </a:ext>
            </a:extLst>
          </a:blip>
          <a:srcRect l="1762" t="76918" r="85522" b="2283"/>
          <a:stretch/>
        </p:blipFill>
        <p:spPr>
          <a:xfrm>
            <a:off x="1801670" y="3831019"/>
            <a:ext cx="2439475" cy="2453874"/>
          </a:xfrm>
          <a:prstGeom prst="rect">
            <a:avLst/>
          </a:prstGeom>
        </p:spPr>
      </p:pic>
      <p:pic>
        <p:nvPicPr>
          <p:cNvPr id="8" name="Picture 7" descr="Several pieces of paper with writing on them&#10;&#10;Description automatically generated">
            <a:extLst>
              <a:ext uri="{FF2B5EF4-FFF2-40B4-BE49-F238E27FC236}">
                <a16:creationId xmlns:a16="http://schemas.microsoft.com/office/drawing/2014/main" id="{112C6C4A-4D43-B369-135B-97A90EF8338D}"/>
              </a:ext>
            </a:extLst>
          </p:cNvPr>
          <p:cNvPicPr>
            <a:picLocks noChangeAspect="1"/>
          </p:cNvPicPr>
          <p:nvPr/>
        </p:nvPicPr>
        <p:blipFill>
          <a:blip r:embed="rId4">
            <a:extLst>
              <a:ext uri="{28A0092B-C50C-407E-A947-70E740481C1C}">
                <a14:useLocalDpi xmlns:a14="http://schemas.microsoft.com/office/drawing/2010/main" val="0"/>
              </a:ext>
            </a:extLst>
          </a:blip>
          <a:srcRect l="86360" t="77238" r="1603" b="2412"/>
          <a:stretch/>
        </p:blipFill>
        <p:spPr>
          <a:xfrm>
            <a:off x="7882773" y="3795124"/>
            <a:ext cx="2344821" cy="2438033"/>
          </a:xfrm>
          <a:prstGeom prst="rect">
            <a:avLst/>
          </a:prstGeom>
        </p:spPr>
      </p:pic>
    </p:spTree>
    <p:extLst>
      <p:ext uri="{BB962C8B-B14F-4D97-AF65-F5344CB8AC3E}">
        <p14:creationId xmlns:p14="http://schemas.microsoft.com/office/powerpoint/2010/main" val="2863403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nodeType="clickEffect">
                                  <p:stCondLst>
                                    <p:cond delay="0"/>
                                  </p:stCondLst>
                                  <p:childTnLst>
                                    <p:anim calcmode="lin" valueType="num">
                                      <p:cBhvr>
                                        <p:cTn id="13" dur="500"/>
                                        <p:tgtEl>
                                          <p:spTgt spid="4"/>
                                        </p:tgtEl>
                                        <p:attrNameLst>
                                          <p:attrName>ppt_w</p:attrName>
                                        </p:attrNameLst>
                                      </p:cBhvr>
                                      <p:tavLst>
                                        <p:tav tm="0">
                                          <p:val>
                                            <p:strVal val="ppt_w"/>
                                          </p:val>
                                        </p:tav>
                                        <p:tav tm="100000">
                                          <p:val>
                                            <p:fltVal val="0"/>
                                          </p:val>
                                        </p:tav>
                                      </p:tavLst>
                                    </p:anim>
                                    <p:anim calcmode="lin" valueType="num">
                                      <p:cBhvr>
                                        <p:cTn id="14" dur="500"/>
                                        <p:tgtEl>
                                          <p:spTgt spid="4"/>
                                        </p:tgtEl>
                                        <p:attrNameLst>
                                          <p:attrName>ppt_h</p:attrName>
                                        </p:attrNameLst>
                                      </p:cBhvr>
                                      <p:tavLst>
                                        <p:tav tm="0">
                                          <p:val>
                                            <p:strVal val="ppt_h"/>
                                          </p:val>
                                        </p:tav>
                                        <p:tav tm="100000">
                                          <p:val>
                                            <p:fltVal val="0"/>
                                          </p:val>
                                        </p:tav>
                                      </p:tavLst>
                                    </p:anim>
                                    <p:animEffect transition="out" filter="fad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nodeType="clickEffect">
                                  <p:stCondLst>
                                    <p:cond delay="0"/>
                                  </p:stCondLst>
                                  <p:childTnLst>
                                    <p:anim calcmode="lin" valueType="num">
                                      <p:cBhvr>
                                        <p:cTn id="27" dur="500"/>
                                        <p:tgtEl>
                                          <p:spTgt spid="6"/>
                                        </p:tgtEl>
                                        <p:attrNameLst>
                                          <p:attrName>ppt_w</p:attrName>
                                        </p:attrNameLst>
                                      </p:cBhvr>
                                      <p:tavLst>
                                        <p:tav tm="0">
                                          <p:val>
                                            <p:strVal val="ppt_w"/>
                                          </p:val>
                                        </p:tav>
                                        <p:tav tm="100000">
                                          <p:val>
                                            <p:fltVal val="0"/>
                                          </p:val>
                                        </p:tav>
                                      </p:tavLst>
                                    </p:anim>
                                    <p:anim calcmode="lin" valueType="num">
                                      <p:cBhvr>
                                        <p:cTn id="28" dur="500"/>
                                        <p:tgtEl>
                                          <p:spTgt spid="6"/>
                                        </p:tgtEl>
                                        <p:attrNameLst>
                                          <p:attrName>ppt_h</p:attrName>
                                        </p:attrNameLst>
                                      </p:cBhvr>
                                      <p:tavLst>
                                        <p:tav tm="0">
                                          <p:val>
                                            <p:strVal val="ppt_h"/>
                                          </p:val>
                                        </p:tav>
                                        <p:tav tm="100000">
                                          <p:val>
                                            <p:fltVal val="0"/>
                                          </p:val>
                                        </p:tav>
                                      </p:tavLst>
                                    </p:anim>
                                    <p:animEffect transition="out" filter="fade">
                                      <p:cBhvr>
                                        <p:cTn id="29" dur="500"/>
                                        <p:tgtEl>
                                          <p:spTgt spid="6"/>
                                        </p:tgtEl>
                                      </p:cBhvr>
                                    </p:animEffect>
                                    <p:set>
                                      <p:cBhvr>
                                        <p:cTn id="30" dur="1" fill="hold">
                                          <p:stCondLst>
                                            <p:cond delay="499"/>
                                          </p:stCondLst>
                                        </p:cTn>
                                        <p:tgtEl>
                                          <p:spTgt spid="6"/>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nodeType="clickEffect">
                                  <p:stCondLst>
                                    <p:cond delay="0"/>
                                  </p:stCondLst>
                                  <p:childTnLst>
                                    <p:anim calcmode="lin" valueType="num">
                                      <p:cBhvr>
                                        <p:cTn id="41" dur="500"/>
                                        <p:tgtEl>
                                          <p:spTgt spid="9"/>
                                        </p:tgtEl>
                                        <p:attrNameLst>
                                          <p:attrName>ppt_w</p:attrName>
                                        </p:attrNameLst>
                                      </p:cBhvr>
                                      <p:tavLst>
                                        <p:tav tm="0">
                                          <p:val>
                                            <p:strVal val="ppt_w"/>
                                          </p:val>
                                        </p:tav>
                                        <p:tav tm="100000">
                                          <p:val>
                                            <p:fltVal val="0"/>
                                          </p:val>
                                        </p:tav>
                                      </p:tavLst>
                                    </p:anim>
                                    <p:anim calcmode="lin" valueType="num">
                                      <p:cBhvr>
                                        <p:cTn id="42" dur="500"/>
                                        <p:tgtEl>
                                          <p:spTgt spid="9"/>
                                        </p:tgtEl>
                                        <p:attrNameLst>
                                          <p:attrName>ppt_h</p:attrName>
                                        </p:attrNameLst>
                                      </p:cBhvr>
                                      <p:tavLst>
                                        <p:tav tm="0">
                                          <p:val>
                                            <p:strVal val="ppt_h"/>
                                          </p:val>
                                        </p:tav>
                                        <p:tav tm="100000">
                                          <p:val>
                                            <p:fltVal val="0"/>
                                          </p:val>
                                        </p:tav>
                                      </p:tavLst>
                                    </p:anim>
                                    <p:animEffect transition="out" filter="fade">
                                      <p:cBhvr>
                                        <p:cTn id="43" dur="500"/>
                                        <p:tgtEl>
                                          <p:spTgt spid="9"/>
                                        </p:tgtEl>
                                      </p:cBhvr>
                                    </p:animEffect>
                                    <p:set>
                                      <p:cBhvr>
                                        <p:cTn id="44" dur="1" fill="hold">
                                          <p:stCondLst>
                                            <p:cond delay="499"/>
                                          </p:stCondLst>
                                        </p:cTn>
                                        <p:tgtEl>
                                          <p:spTgt spid="9"/>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p:cTn id="49" dur="500" fill="hold"/>
                                        <p:tgtEl>
                                          <p:spTgt spid="8"/>
                                        </p:tgtEl>
                                        <p:attrNameLst>
                                          <p:attrName>ppt_w</p:attrName>
                                        </p:attrNameLst>
                                      </p:cBhvr>
                                      <p:tavLst>
                                        <p:tav tm="0">
                                          <p:val>
                                            <p:fltVal val="0"/>
                                          </p:val>
                                        </p:tav>
                                        <p:tav tm="100000">
                                          <p:val>
                                            <p:strVal val="#ppt_w"/>
                                          </p:val>
                                        </p:tav>
                                      </p:tavLst>
                                    </p:anim>
                                    <p:anim calcmode="lin" valueType="num">
                                      <p:cBhvr>
                                        <p:cTn id="50" dur="500" fill="hold"/>
                                        <p:tgtEl>
                                          <p:spTgt spid="8"/>
                                        </p:tgtEl>
                                        <p:attrNameLst>
                                          <p:attrName>ppt_h</p:attrName>
                                        </p:attrNameLst>
                                      </p:cBhvr>
                                      <p:tavLst>
                                        <p:tav tm="0">
                                          <p:val>
                                            <p:fltVal val="0"/>
                                          </p:val>
                                        </p:tav>
                                        <p:tav tm="100000">
                                          <p:val>
                                            <p:strVal val="#ppt_h"/>
                                          </p:val>
                                        </p:tav>
                                      </p:tavLst>
                                    </p:anim>
                                    <p:animEffect transition="in" filter="fade">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xit" presetSubtype="32" fill="hold" nodeType="clickEffect">
                                  <p:stCondLst>
                                    <p:cond delay="0"/>
                                  </p:stCondLst>
                                  <p:childTnLst>
                                    <p:anim calcmode="lin" valueType="num">
                                      <p:cBhvr>
                                        <p:cTn id="55" dur="500"/>
                                        <p:tgtEl>
                                          <p:spTgt spid="8"/>
                                        </p:tgtEl>
                                        <p:attrNameLst>
                                          <p:attrName>ppt_w</p:attrName>
                                        </p:attrNameLst>
                                      </p:cBhvr>
                                      <p:tavLst>
                                        <p:tav tm="0">
                                          <p:val>
                                            <p:strVal val="ppt_w"/>
                                          </p:val>
                                        </p:tav>
                                        <p:tav tm="100000">
                                          <p:val>
                                            <p:fltVal val="0"/>
                                          </p:val>
                                        </p:tav>
                                      </p:tavLst>
                                    </p:anim>
                                    <p:anim calcmode="lin" valueType="num">
                                      <p:cBhvr>
                                        <p:cTn id="56" dur="500"/>
                                        <p:tgtEl>
                                          <p:spTgt spid="8"/>
                                        </p:tgtEl>
                                        <p:attrNameLst>
                                          <p:attrName>ppt_h</p:attrName>
                                        </p:attrNameLst>
                                      </p:cBhvr>
                                      <p:tavLst>
                                        <p:tav tm="0">
                                          <p:val>
                                            <p:strVal val="ppt_h"/>
                                          </p:val>
                                        </p:tav>
                                        <p:tav tm="100000">
                                          <p:val>
                                            <p:fltVal val="0"/>
                                          </p:val>
                                        </p:tav>
                                      </p:tavLst>
                                    </p:anim>
                                    <p:animEffect transition="out" filter="fade">
                                      <p:cBhvr>
                                        <p:cTn id="57" dur="500"/>
                                        <p:tgtEl>
                                          <p:spTgt spid="8"/>
                                        </p:tgtEl>
                                      </p:cBhvr>
                                    </p:animEffect>
                                    <p:set>
                                      <p:cBhvr>
                                        <p:cTn id="58"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7FAD03-3653-12E2-C032-B207CA5F5CCF}"/>
              </a:ext>
            </a:extLst>
          </p:cNvPr>
          <p:cNvSpPr>
            <a:spLocks noGrp="1"/>
          </p:cNvSpPr>
          <p:nvPr>
            <p:ph type="title"/>
          </p:nvPr>
        </p:nvSpPr>
        <p:spPr>
          <a:xfrm>
            <a:off x="385917" y="248038"/>
            <a:ext cx="7377518" cy="1159200"/>
          </a:xfrm>
        </p:spPr>
        <p:txBody>
          <a:bodyPr vert="horz" lIns="91440" tIns="45720" rIns="91440" bIns="45720" rtlCol="0" anchor="ctr">
            <a:normAutofit/>
          </a:bodyPr>
          <a:lstStyle/>
          <a:p>
            <a:r>
              <a:rPr lang="en-US" sz="3700" kern="1200" dirty="0">
                <a:solidFill>
                  <a:srgbClr val="FFFFFF"/>
                </a:solidFill>
                <a:latin typeface="+mj-lt"/>
                <a:ea typeface="+mj-ea"/>
                <a:cs typeface="+mj-cs"/>
              </a:rPr>
              <a:t>Experiment Design Workshop</a:t>
            </a:r>
          </a:p>
        </p:txBody>
      </p:sp>
      <p:sp>
        <p:nvSpPr>
          <p:cNvPr id="14" name="TextBox 13">
            <a:extLst>
              <a:ext uri="{FF2B5EF4-FFF2-40B4-BE49-F238E27FC236}">
                <a16:creationId xmlns:a16="http://schemas.microsoft.com/office/drawing/2014/main" id="{9F33CB05-2AAF-D3A9-EBD3-5786B0F06073}"/>
              </a:ext>
            </a:extLst>
          </p:cNvPr>
          <p:cNvSpPr txBox="1"/>
          <p:nvPr/>
        </p:nvSpPr>
        <p:spPr>
          <a:xfrm>
            <a:off x="8572499" y="390832"/>
            <a:ext cx="3233585" cy="873612"/>
          </a:xfrm>
          <a:prstGeom prst="rect">
            <a:avLst/>
          </a:prstGeom>
        </p:spPr>
        <p:txBody>
          <a:bodyPr vert="horz" lIns="91440" tIns="45720" rIns="91440" bIns="45720" rtlCol="0" anchor="ctr">
            <a:normAutofit/>
          </a:bodyPr>
          <a:lstStyle/>
          <a:p>
            <a:pPr>
              <a:lnSpc>
                <a:spcPct val="90000"/>
              </a:lnSpc>
              <a:spcBef>
                <a:spcPts val="1000"/>
              </a:spcBef>
            </a:pPr>
            <a:r>
              <a:rPr lang="en-US" sz="2000" kern="1200" dirty="0">
                <a:solidFill>
                  <a:srgbClr val="FFFFFF"/>
                </a:solidFill>
                <a:latin typeface="+mn-lt"/>
                <a:ea typeface="+mn-ea"/>
                <a:cs typeface="+mn-cs"/>
              </a:rPr>
              <a:t>Identifying the Problem</a:t>
            </a:r>
          </a:p>
        </p:txBody>
      </p:sp>
      <p:sp>
        <p:nvSpPr>
          <p:cNvPr id="3" name="TextBox 2">
            <a:extLst>
              <a:ext uri="{FF2B5EF4-FFF2-40B4-BE49-F238E27FC236}">
                <a16:creationId xmlns:a16="http://schemas.microsoft.com/office/drawing/2014/main" id="{F2E13071-C03A-9CD5-C90D-25F1701A0855}"/>
              </a:ext>
            </a:extLst>
          </p:cNvPr>
          <p:cNvSpPr txBox="1"/>
          <p:nvPr/>
        </p:nvSpPr>
        <p:spPr>
          <a:xfrm>
            <a:off x="3189889" y="4525963"/>
            <a:ext cx="6096000" cy="369332"/>
          </a:xfrm>
          <a:prstGeom prst="rect">
            <a:avLst/>
          </a:prstGeom>
          <a:noFill/>
        </p:spPr>
        <p:txBody>
          <a:bodyPr wrap="square">
            <a:spAutoFit/>
          </a:bodyPr>
          <a:lstStyle/>
          <a:p>
            <a:endParaRPr lang="en-GB" dirty="0"/>
          </a:p>
        </p:txBody>
      </p:sp>
      <p:pic>
        <p:nvPicPr>
          <p:cNvPr id="4" name="Picture 3">
            <a:extLst>
              <a:ext uri="{FF2B5EF4-FFF2-40B4-BE49-F238E27FC236}">
                <a16:creationId xmlns:a16="http://schemas.microsoft.com/office/drawing/2014/main" id="{38F3C6CC-9164-ECC3-0B68-CF7DFBD21080}"/>
              </a:ext>
            </a:extLst>
          </p:cNvPr>
          <p:cNvPicPr>
            <a:picLocks noChangeAspect="1"/>
          </p:cNvPicPr>
          <p:nvPr/>
        </p:nvPicPr>
        <p:blipFill>
          <a:blip r:embed="rId2"/>
          <a:stretch>
            <a:fillRect/>
          </a:stretch>
        </p:blipFill>
        <p:spPr>
          <a:xfrm>
            <a:off x="1671240" y="2359520"/>
            <a:ext cx="2282170" cy="2282170"/>
          </a:xfrm>
          <a:prstGeom prst="rect">
            <a:avLst/>
          </a:prstGeom>
        </p:spPr>
      </p:pic>
      <p:pic>
        <p:nvPicPr>
          <p:cNvPr id="6" name="Picture 5">
            <a:extLst>
              <a:ext uri="{FF2B5EF4-FFF2-40B4-BE49-F238E27FC236}">
                <a16:creationId xmlns:a16="http://schemas.microsoft.com/office/drawing/2014/main" id="{765AD7D1-6CCA-F2A7-5E98-1040EC80BCA1}"/>
              </a:ext>
            </a:extLst>
          </p:cNvPr>
          <p:cNvPicPr>
            <a:picLocks noChangeAspect="1"/>
          </p:cNvPicPr>
          <p:nvPr/>
        </p:nvPicPr>
        <p:blipFill>
          <a:blip r:embed="rId3"/>
          <a:stretch>
            <a:fillRect/>
          </a:stretch>
        </p:blipFill>
        <p:spPr>
          <a:xfrm>
            <a:off x="7906820" y="2243793"/>
            <a:ext cx="2282170" cy="2282170"/>
          </a:xfrm>
          <a:prstGeom prst="rect">
            <a:avLst/>
          </a:prstGeom>
        </p:spPr>
      </p:pic>
      <p:sp>
        <p:nvSpPr>
          <p:cNvPr id="7" name="Arrow: Right 6">
            <a:extLst>
              <a:ext uri="{FF2B5EF4-FFF2-40B4-BE49-F238E27FC236}">
                <a16:creationId xmlns:a16="http://schemas.microsoft.com/office/drawing/2014/main" id="{8F63CC7F-B04D-F630-15BC-891FA9A8A921}"/>
              </a:ext>
            </a:extLst>
          </p:cNvPr>
          <p:cNvSpPr/>
          <p:nvPr/>
        </p:nvSpPr>
        <p:spPr>
          <a:xfrm>
            <a:off x="5107729" y="2991587"/>
            <a:ext cx="1824290"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D5496D5-8A7B-0A41-4076-6AECBA9E5724}"/>
              </a:ext>
            </a:extLst>
          </p:cNvPr>
          <p:cNvSpPr txBox="1"/>
          <p:nvPr/>
        </p:nvSpPr>
        <p:spPr>
          <a:xfrm>
            <a:off x="4065692" y="1813297"/>
            <a:ext cx="4344394" cy="369332"/>
          </a:xfrm>
          <a:prstGeom prst="rect">
            <a:avLst/>
          </a:prstGeom>
          <a:noFill/>
        </p:spPr>
        <p:txBody>
          <a:bodyPr wrap="none" rtlCol="0">
            <a:spAutoFit/>
          </a:bodyPr>
          <a:lstStyle/>
          <a:p>
            <a:pPr algn="ctr"/>
            <a:r>
              <a:rPr lang="en-GB" dirty="0"/>
              <a:t>Translate the feedback into ideal outcome</a:t>
            </a:r>
          </a:p>
        </p:txBody>
      </p:sp>
      <p:pic>
        <p:nvPicPr>
          <p:cNvPr id="10" name="Picture 9">
            <a:extLst>
              <a:ext uri="{FF2B5EF4-FFF2-40B4-BE49-F238E27FC236}">
                <a16:creationId xmlns:a16="http://schemas.microsoft.com/office/drawing/2014/main" id="{58975B34-FB3D-F240-1808-042AD6C6ECC1}"/>
              </a:ext>
            </a:extLst>
          </p:cNvPr>
          <p:cNvPicPr>
            <a:picLocks noChangeAspect="1"/>
          </p:cNvPicPr>
          <p:nvPr/>
        </p:nvPicPr>
        <p:blipFill>
          <a:blip r:embed="rId4"/>
          <a:stretch>
            <a:fillRect/>
          </a:stretch>
        </p:blipFill>
        <p:spPr>
          <a:xfrm>
            <a:off x="6996142" y="4389801"/>
            <a:ext cx="4268604" cy="2389907"/>
          </a:xfrm>
          <a:prstGeom prst="rect">
            <a:avLst/>
          </a:prstGeom>
        </p:spPr>
      </p:pic>
      <p:sp>
        <p:nvSpPr>
          <p:cNvPr id="11" name="TextBox 10">
            <a:extLst>
              <a:ext uri="{FF2B5EF4-FFF2-40B4-BE49-F238E27FC236}">
                <a16:creationId xmlns:a16="http://schemas.microsoft.com/office/drawing/2014/main" id="{E6661275-68B0-39A1-338E-E04240DF0DD3}"/>
              </a:ext>
            </a:extLst>
          </p:cNvPr>
          <p:cNvSpPr txBox="1"/>
          <p:nvPr/>
        </p:nvSpPr>
        <p:spPr>
          <a:xfrm>
            <a:off x="225313" y="4757417"/>
            <a:ext cx="5929152" cy="1785104"/>
          </a:xfrm>
          <a:prstGeom prst="rect">
            <a:avLst/>
          </a:prstGeom>
          <a:noFill/>
        </p:spPr>
        <p:txBody>
          <a:bodyPr wrap="square" rtlCol="0">
            <a:spAutoFit/>
          </a:bodyPr>
          <a:lstStyle/>
          <a:p>
            <a:r>
              <a:rPr lang="en-GB" sz="1100" dirty="0"/>
              <a:t>The following feedback concerning this topic has been raised:</a:t>
            </a:r>
          </a:p>
          <a:p>
            <a:pPr marL="285750" indent="-285750">
              <a:buFont typeface="Arial" panose="020B0604020202020204" pitchFamily="34" charset="0"/>
              <a:buChar char="•"/>
            </a:pPr>
            <a:r>
              <a:rPr lang="en-GB" sz="1100" dirty="0"/>
              <a:t>Misalignment of hiring strategy regarding graduates: our ability to hire raw talent has always been a focal point of our strategy, but this doesn’t align with teams’ capacity to cope with grads and bring them up to speed</a:t>
            </a:r>
          </a:p>
          <a:p>
            <a:pPr marL="285750" indent="-285750">
              <a:buFont typeface="Arial" panose="020B0604020202020204" pitchFamily="34" charset="0"/>
              <a:buChar char="•"/>
            </a:pPr>
            <a:r>
              <a:rPr lang="en-GB" sz="1100" dirty="0"/>
              <a:t>Some teams seem not keen to invest time and resources on graduates</a:t>
            </a:r>
          </a:p>
          <a:p>
            <a:pPr marL="285750" indent="-285750">
              <a:buFont typeface="Arial" panose="020B0604020202020204" pitchFamily="34" charset="0"/>
              <a:buChar char="•"/>
            </a:pPr>
            <a:r>
              <a:rPr lang="en-GB" sz="1100" dirty="0"/>
              <a:t>How to build effective teams (experience and seniority ratio, skillset, etc)</a:t>
            </a:r>
          </a:p>
          <a:p>
            <a:pPr marL="285750" indent="-285750">
              <a:buFont typeface="Arial" panose="020B0604020202020204" pitchFamily="34" charset="0"/>
              <a:buChar char="•"/>
            </a:pPr>
            <a:r>
              <a:rPr lang="en-GB" sz="1100" dirty="0"/>
              <a:t>Some Product Engineering teams are built around projects, not around team-building principles (size, experience, ability to take on diverse projects, stable)</a:t>
            </a:r>
          </a:p>
          <a:p>
            <a:pPr marL="285750" indent="-285750">
              <a:buFont typeface="Arial" panose="020B0604020202020204" pitchFamily="34" charset="0"/>
              <a:buChar char="•"/>
            </a:pPr>
            <a:r>
              <a:rPr lang="en-GB" sz="1100" dirty="0"/>
              <a:t>Many feel like having no more ability to choose in advance what their goal/project will be</a:t>
            </a:r>
          </a:p>
          <a:p>
            <a:pPr marL="285750" indent="-285750">
              <a:buFont typeface="Arial" panose="020B0604020202020204" pitchFamily="34" charset="0"/>
              <a:buChar char="•"/>
            </a:pPr>
            <a:r>
              <a:rPr lang="en-GB" sz="1100" dirty="0"/>
              <a:t>How do we keep the flexibility for engineers to apply for the internal project of their choice ?</a:t>
            </a:r>
          </a:p>
        </p:txBody>
      </p:sp>
    </p:spTree>
    <p:extLst>
      <p:ext uri="{BB962C8B-B14F-4D97-AF65-F5344CB8AC3E}">
        <p14:creationId xmlns:p14="http://schemas.microsoft.com/office/powerpoint/2010/main" val="2770300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7FAD03-3653-12E2-C032-B207CA5F5CCF}"/>
              </a:ext>
            </a:extLst>
          </p:cNvPr>
          <p:cNvSpPr>
            <a:spLocks noGrp="1"/>
          </p:cNvSpPr>
          <p:nvPr>
            <p:ph type="title"/>
          </p:nvPr>
        </p:nvSpPr>
        <p:spPr>
          <a:xfrm>
            <a:off x="385917" y="248038"/>
            <a:ext cx="7377518" cy="1159200"/>
          </a:xfrm>
        </p:spPr>
        <p:txBody>
          <a:bodyPr vert="horz" lIns="91440" tIns="45720" rIns="91440" bIns="45720" rtlCol="0" anchor="ctr">
            <a:normAutofit/>
          </a:bodyPr>
          <a:lstStyle/>
          <a:p>
            <a:r>
              <a:rPr lang="en-US" sz="3700" kern="1200" dirty="0">
                <a:solidFill>
                  <a:srgbClr val="FFFFFF"/>
                </a:solidFill>
                <a:latin typeface="+mj-lt"/>
                <a:ea typeface="+mj-ea"/>
                <a:cs typeface="+mj-cs"/>
              </a:rPr>
              <a:t>Experiment Design Workshop</a:t>
            </a:r>
          </a:p>
        </p:txBody>
      </p:sp>
      <p:sp>
        <p:nvSpPr>
          <p:cNvPr id="14" name="TextBox 13">
            <a:extLst>
              <a:ext uri="{FF2B5EF4-FFF2-40B4-BE49-F238E27FC236}">
                <a16:creationId xmlns:a16="http://schemas.microsoft.com/office/drawing/2014/main" id="{9F33CB05-2AAF-D3A9-EBD3-5786B0F06073}"/>
              </a:ext>
            </a:extLst>
          </p:cNvPr>
          <p:cNvSpPr txBox="1"/>
          <p:nvPr/>
        </p:nvSpPr>
        <p:spPr>
          <a:xfrm>
            <a:off x="8572499" y="390832"/>
            <a:ext cx="3233585" cy="873612"/>
          </a:xfrm>
          <a:prstGeom prst="rect">
            <a:avLst/>
          </a:prstGeom>
        </p:spPr>
        <p:txBody>
          <a:bodyPr vert="horz" lIns="91440" tIns="45720" rIns="91440" bIns="45720" rtlCol="0" anchor="ctr">
            <a:normAutofit/>
          </a:bodyPr>
          <a:lstStyle/>
          <a:p>
            <a:pPr>
              <a:lnSpc>
                <a:spcPct val="90000"/>
              </a:lnSpc>
              <a:spcBef>
                <a:spcPts val="1000"/>
              </a:spcBef>
            </a:pPr>
            <a:r>
              <a:rPr lang="en-US" sz="2000" kern="1200" dirty="0">
                <a:solidFill>
                  <a:srgbClr val="FFFFFF"/>
                </a:solidFill>
                <a:latin typeface="+mn-lt"/>
                <a:ea typeface="+mn-ea"/>
                <a:cs typeface="+mn-cs"/>
              </a:rPr>
              <a:t>Collaborative Ideation</a:t>
            </a:r>
          </a:p>
        </p:txBody>
      </p:sp>
      <p:sp>
        <p:nvSpPr>
          <p:cNvPr id="11" name="TextBox 10">
            <a:extLst>
              <a:ext uri="{FF2B5EF4-FFF2-40B4-BE49-F238E27FC236}">
                <a16:creationId xmlns:a16="http://schemas.microsoft.com/office/drawing/2014/main" id="{184C7505-3FC5-7075-CE34-9EFA53F5F5C1}"/>
              </a:ext>
            </a:extLst>
          </p:cNvPr>
          <p:cNvSpPr txBox="1"/>
          <p:nvPr/>
        </p:nvSpPr>
        <p:spPr>
          <a:xfrm>
            <a:off x="3048000" y="3244334"/>
            <a:ext cx="6096000" cy="369332"/>
          </a:xfrm>
          <a:prstGeom prst="rect">
            <a:avLst/>
          </a:prstGeom>
          <a:noFill/>
        </p:spPr>
        <p:txBody>
          <a:bodyPr wrap="square">
            <a:spAutoFit/>
          </a:bodyPr>
          <a:lstStyle/>
          <a:p>
            <a:endParaRPr lang="en-GB" dirty="0"/>
          </a:p>
        </p:txBody>
      </p:sp>
      <p:sp>
        <p:nvSpPr>
          <p:cNvPr id="12" name="TextBox 11">
            <a:extLst>
              <a:ext uri="{FF2B5EF4-FFF2-40B4-BE49-F238E27FC236}">
                <a16:creationId xmlns:a16="http://schemas.microsoft.com/office/drawing/2014/main" id="{67961254-49AC-7F47-C734-8A507FAE636D}"/>
              </a:ext>
            </a:extLst>
          </p:cNvPr>
          <p:cNvSpPr txBox="1"/>
          <p:nvPr/>
        </p:nvSpPr>
        <p:spPr>
          <a:xfrm>
            <a:off x="385917" y="1858783"/>
            <a:ext cx="11338559" cy="1477328"/>
          </a:xfrm>
          <a:prstGeom prst="rect">
            <a:avLst/>
          </a:prstGeom>
          <a:noFill/>
        </p:spPr>
        <p:txBody>
          <a:bodyPr wrap="square">
            <a:spAutoFit/>
          </a:bodyPr>
          <a:lstStyle/>
          <a:p>
            <a:pPr marL="285750" indent="-285750">
              <a:buFont typeface="Arial" panose="020B0604020202020204" pitchFamily="34" charset="0"/>
              <a:buChar char="•"/>
            </a:pPr>
            <a:r>
              <a:rPr lang="en-GB" dirty="0"/>
              <a:t>Working in pair nominate the "spark" of the duo.</a:t>
            </a:r>
          </a:p>
          <a:p>
            <a:pPr marL="285750" indent="-285750">
              <a:buFont typeface="Arial" panose="020B0604020202020204" pitchFamily="34" charset="0"/>
              <a:buChar char="•"/>
            </a:pPr>
            <a:r>
              <a:rPr lang="en-GB" dirty="0"/>
              <a:t>The spark picks an outcome and suggest an action towards that; the other person builds on that with "Yes And"; continue building on each other for a few times. </a:t>
            </a:r>
          </a:p>
          <a:p>
            <a:pPr marL="285750" indent="-285750">
              <a:buFont typeface="Arial" panose="020B0604020202020204" pitchFamily="34" charset="0"/>
              <a:buChar char="•"/>
            </a:pPr>
            <a:r>
              <a:rPr lang="en-GB" dirty="0"/>
              <a:t>Then swap spark.</a:t>
            </a:r>
          </a:p>
          <a:p>
            <a:pPr marL="285750" indent="-285750">
              <a:buFont typeface="Arial" panose="020B0604020202020204" pitchFamily="34" charset="0"/>
              <a:buChar char="•"/>
            </a:pPr>
            <a:r>
              <a:rPr lang="en-GB" dirty="0"/>
              <a:t>Keep going until the end of the timebox.</a:t>
            </a:r>
          </a:p>
        </p:txBody>
      </p:sp>
      <p:sp>
        <p:nvSpPr>
          <p:cNvPr id="13" name="Rectangle: Folded Corner 12">
            <a:extLst>
              <a:ext uri="{FF2B5EF4-FFF2-40B4-BE49-F238E27FC236}">
                <a16:creationId xmlns:a16="http://schemas.microsoft.com/office/drawing/2014/main" id="{DFDBE2C9-0610-4811-F8CB-F36C33EF065E}"/>
              </a:ext>
            </a:extLst>
          </p:cNvPr>
          <p:cNvSpPr/>
          <p:nvPr/>
        </p:nvSpPr>
        <p:spPr>
          <a:xfrm>
            <a:off x="981662" y="3520915"/>
            <a:ext cx="1470593" cy="1440018"/>
          </a:xfrm>
          <a:prstGeom prst="foldedCorne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Teams understand their purpose</a:t>
            </a:r>
          </a:p>
        </p:txBody>
      </p:sp>
      <p:sp>
        <p:nvSpPr>
          <p:cNvPr id="15" name="Rectangle: Folded Corner 14">
            <a:extLst>
              <a:ext uri="{FF2B5EF4-FFF2-40B4-BE49-F238E27FC236}">
                <a16:creationId xmlns:a16="http://schemas.microsoft.com/office/drawing/2014/main" id="{195B1F2C-2EE1-0A15-1690-D1C9487E32E9}"/>
              </a:ext>
            </a:extLst>
          </p:cNvPr>
          <p:cNvSpPr/>
          <p:nvPr/>
        </p:nvSpPr>
        <p:spPr>
          <a:xfrm>
            <a:off x="4208548" y="3493369"/>
            <a:ext cx="1470593" cy="1440017"/>
          </a:xfrm>
          <a:prstGeom prst="foldedCorne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t>Engineers do not feel burdened by training and developing new hires</a:t>
            </a:r>
          </a:p>
        </p:txBody>
      </p:sp>
      <p:sp>
        <p:nvSpPr>
          <p:cNvPr id="16" name="Rectangle: Folded Corner 15">
            <a:extLst>
              <a:ext uri="{FF2B5EF4-FFF2-40B4-BE49-F238E27FC236}">
                <a16:creationId xmlns:a16="http://schemas.microsoft.com/office/drawing/2014/main" id="{AB8EADDC-144B-D77E-B7E5-E7BEC2B9F608}"/>
              </a:ext>
            </a:extLst>
          </p:cNvPr>
          <p:cNvSpPr/>
          <p:nvPr/>
        </p:nvSpPr>
        <p:spPr>
          <a:xfrm>
            <a:off x="7026133" y="3291780"/>
            <a:ext cx="1554150" cy="949143"/>
          </a:xfrm>
          <a:prstGeom prst="foldedCorne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Learning is enabled</a:t>
            </a:r>
          </a:p>
        </p:txBody>
      </p:sp>
      <p:sp>
        <p:nvSpPr>
          <p:cNvPr id="17" name="Rectangle: Folded Corner 16">
            <a:extLst>
              <a:ext uri="{FF2B5EF4-FFF2-40B4-BE49-F238E27FC236}">
                <a16:creationId xmlns:a16="http://schemas.microsoft.com/office/drawing/2014/main" id="{758A4D69-E2FB-CA4A-6B1D-0FA042E46774}"/>
              </a:ext>
            </a:extLst>
          </p:cNvPr>
          <p:cNvSpPr/>
          <p:nvPr/>
        </p:nvSpPr>
        <p:spPr>
          <a:xfrm>
            <a:off x="9559565" y="3339405"/>
            <a:ext cx="1470593" cy="1200328"/>
          </a:xfrm>
          <a:prstGeom prst="foldedCorne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Engineers can change  teams</a:t>
            </a:r>
          </a:p>
        </p:txBody>
      </p:sp>
      <p:sp>
        <p:nvSpPr>
          <p:cNvPr id="18" name="Rectangle: Folded Corner 17">
            <a:extLst>
              <a:ext uri="{FF2B5EF4-FFF2-40B4-BE49-F238E27FC236}">
                <a16:creationId xmlns:a16="http://schemas.microsoft.com/office/drawing/2014/main" id="{86992EF1-4683-C230-B44C-B3277A1EB062}"/>
              </a:ext>
            </a:extLst>
          </p:cNvPr>
          <p:cNvSpPr/>
          <p:nvPr/>
        </p:nvSpPr>
        <p:spPr>
          <a:xfrm>
            <a:off x="2190655" y="4279208"/>
            <a:ext cx="1470593" cy="1440018"/>
          </a:xfrm>
          <a:prstGeom prst="foldedCorner">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One step towards that…</a:t>
            </a:r>
          </a:p>
        </p:txBody>
      </p:sp>
      <p:sp>
        <p:nvSpPr>
          <p:cNvPr id="20" name="Rectangle: Folded Corner 19">
            <a:extLst>
              <a:ext uri="{FF2B5EF4-FFF2-40B4-BE49-F238E27FC236}">
                <a16:creationId xmlns:a16="http://schemas.microsoft.com/office/drawing/2014/main" id="{2356DED4-5D4B-2915-59D0-81546BA975A5}"/>
              </a:ext>
            </a:extLst>
          </p:cNvPr>
          <p:cNvSpPr/>
          <p:nvPr/>
        </p:nvSpPr>
        <p:spPr>
          <a:xfrm>
            <a:off x="1037691" y="5052473"/>
            <a:ext cx="1470593" cy="1440018"/>
          </a:xfrm>
          <a:prstGeom prst="foldedCorner">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Yes And…</a:t>
            </a:r>
          </a:p>
        </p:txBody>
      </p:sp>
      <p:sp>
        <p:nvSpPr>
          <p:cNvPr id="22" name="Rectangle: Folded Corner 21">
            <a:extLst>
              <a:ext uri="{FF2B5EF4-FFF2-40B4-BE49-F238E27FC236}">
                <a16:creationId xmlns:a16="http://schemas.microsoft.com/office/drawing/2014/main" id="{BA590C50-E39D-0A0C-5772-FFC6C8C59A79}"/>
              </a:ext>
            </a:extLst>
          </p:cNvPr>
          <p:cNvSpPr/>
          <p:nvPr/>
        </p:nvSpPr>
        <p:spPr>
          <a:xfrm>
            <a:off x="10168473" y="4239552"/>
            <a:ext cx="1470593" cy="1440018"/>
          </a:xfrm>
          <a:prstGeom prst="foldedCorner">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One step towards that…</a:t>
            </a:r>
          </a:p>
        </p:txBody>
      </p:sp>
      <p:sp>
        <p:nvSpPr>
          <p:cNvPr id="24" name="Rectangle: Folded Corner 23">
            <a:extLst>
              <a:ext uri="{FF2B5EF4-FFF2-40B4-BE49-F238E27FC236}">
                <a16:creationId xmlns:a16="http://schemas.microsoft.com/office/drawing/2014/main" id="{199DAA48-0684-8C79-06D4-E11481FEC7D3}"/>
              </a:ext>
            </a:extLst>
          </p:cNvPr>
          <p:cNvSpPr/>
          <p:nvPr/>
        </p:nvSpPr>
        <p:spPr>
          <a:xfrm>
            <a:off x="7718598" y="3959776"/>
            <a:ext cx="1470593" cy="1440018"/>
          </a:xfrm>
          <a:prstGeom prst="foldedCorner">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One step towards that…</a:t>
            </a:r>
          </a:p>
        </p:txBody>
      </p:sp>
      <p:sp>
        <p:nvSpPr>
          <p:cNvPr id="26" name="Rectangle: Folded Corner 25">
            <a:extLst>
              <a:ext uri="{FF2B5EF4-FFF2-40B4-BE49-F238E27FC236}">
                <a16:creationId xmlns:a16="http://schemas.microsoft.com/office/drawing/2014/main" id="{94E78829-CC8A-7646-AC8B-A4DF073B4CD5}"/>
              </a:ext>
            </a:extLst>
          </p:cNvPr>
          <p:cNvSpPr/>
          <p:nvPr/>
        </p:nvSpPr>
        <p:spPr>
          <a:xfrm>
            <a:off x="5215334" y="4391402"/>
            <a:ext cx="1470593" cy="1440018"/>
          </a:xfrm>
          <a:prstGeom prst="foldedCorner">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One step towards that…</a:t>
            </a:r>
          </a:p>
        </p:txBody>
      </p:sp>
      <p:sp>
        <p:nvSpPr>
          <p:cNvPr id="27" name="Rectangle: Folded Corner 26">
            <a:extLst>
              <a:ext uri="{FF2B5EF4-FFF2-40B4-BE49-F238E27FC236}">
                <a16:creationId xmlns:a16="http://schemas.microsoft.com/office/drawing/2014/main" id="{1C3FAE2C-404B-8EE3-5678-2F2758DC6DA1}"/>
              </a:ext>
            </a:extLst>
          </p:cNvPr>
          <p:cNvSpPr/>
          <p:nvPr/>
        </p:nvSpPr>
        <p:spPr>
          <a:xfrm>
            <a:off x="4089097" y="5169138"/>
            <a:ext cx="1470593" cy="1440018"/>
          </a:xfrm>
          <a:prstGeom prst="foldedCorner">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Yes And…</a:t>
            </a:r>
          </a:p>
        </p:txBody>
      </p:sp>
      <p:sp>
        <p:nvSpPr>
          <p:cNvPr id="28" name="Rectangle: Folded Corner 27">
            <a:extLst>
              <a:ext uri="{FF2B5EF4-FFF2-40B4-BE49-F238E27FC236}">
                <a16:creationId xmlns:a16="http://schemas.microsoft.com/office/drawing/2014/main" id="{D42E3D49-C994-D6D2-EE9C-E57E3E4E6087}"/>
              </a:ext>
            </a:extLst>
          </p:cNvPr>
          <p:cNvSpPr/>
          <p:nvPr/>
        </p:nvSpPr>
        <p:spPr>
          <a:xfrm>
            <a:off x="7321701" y="4991828"/>
            <a:ext cx="1470593" cy="1440018"/>
          </a:xfrm>
          <a:prstGeom prst="foldedCorner">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Yes And…</a:t>
            </a:r>
          </a:p>
        </p:txBody>
      </p:sp>
      <p:sp>
        <p:nvSpPr>
          <p:cNvPr id="29" name="Rectangle: Folded Corner 28">
            <a:extLst>
              <a:ext uri="{FF2B5EF4-FFF2-40B4-BE49-F238E27FC236}">
                <a16:creationId xmlns:a16="http://schemas.microsoft.com/office/drawing/2014/main" id="{75779964-BC79-8DCA-2FC6-FB676B8FEA8E}"/>
              </a:ext>
            </a:extLst>
          </p:cNvPr>
          <p:cNvSpPr/>
          <p:nvPr/>
        </p:nvSpPr>
        <p:spPr>
          <a:xfrm>
            <a:off x="9874641" y="5287188"/>
            <a:ext cx="1470593" cy="1440018"/>
          </a:xfrm>
          <a:prstGeom prst="foldedCorner">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Yes And…</a:t>
            </a:r>
          </a:p>
        </p:txBody>
      </p:sp>
    </p:spTree>
    <p:extLst>
      <p:ext uri="{BB962C8B-B14F-4D97-AF65-F5344CB8AC3E}">
        <p14:creationId xmlns:p14="http://schemas.microsoft.com/office/powerpoint/2010/main" val="1775750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7FAD03-3653-12E2-C032-B207CA5F5CCF}"/>
              </a:ext>
            </a:extLst>
          </p:cNvPr>
          <p:cNvSpPr>
            <a:spLocks noGrp="1"/>
          </p:cNvSpPr>
          <p:nvPr>
            <p:ph type="title"/>
          </p:nvPr>
        </p:nvSpPr>
        <p:spPr>
          <a:xfrm>
            <a:off x="385917" y="248038"/>
            <a:ext cx="7377518" cy="1159200"/>
          </a:xfrm>
        </p:spPr>
        <p:txBody>
          <a:bodyPr vert="horz" lIns="91440" tIns="45720" rIns="91440" bIns="45720" rtlCol="0" anchor="ctr">
            <a:normAutofit/>
          </a:bodyPr>
          <a:lstStyle/>
          <a:p>
            <a:r>
              <a:rPr lang="en-US" sz="3700" kern="1200" dirty="0">
                <a:solidFill>
                  <a:srgbClr val="FFFFFF"/>
                </a:solidFill>
                <a:latin typeface="+mj-lt"/>
                <a:ea typeface="+mj-ea"/>
                <a:cs typeface="+mj-cs"/>
              </a:rPr>
              <a:t>Experiment Design Workshop</a:t>
            </a:r>
          </a:p>
        </p:txBody>
      </p:sp>
      <p:sp>
        <p:nvSpPr>
          <p:cNvPr id="14" name="TextBox 13">
            <a:extLst>
              <a:ext uri="{FF2B5EF4-FFF2-40B4-BE49-F238E27FC236}">
                <a16:creationId xmlns:a16="http://schemas.microsoft.com/office/drawing/2014/main" id="{9F33CB05-2AAF-D3A9-EBD3-5786B0F06073}"/>
              </a:ext>
            </a:extLst>
          </p:cNvPr>
          <p:cNvSpPr txBox="1"/>
          <p:nvPr/>
        </p:nvSpPr>
        <p:spPr>
          <a:xfrm>
            <a:off x="8572499" y="390832"/>
            <a:ext cx="3233585" cy="873612"/>
          </a:xfrm>
          <a:prstGeom prst="rect">
            <a:avLst/>
          </a:prstGeom>
        </p:spPr>
        <p:txBody>
          <a:bodyPr vert="horz" lIns="91440" tIns="45720" rIns="91440" bIns="45720" rtlCol="0" anchor="ctr">
            <a:normAutofit/>
          </a:bodyPr>
          <a:lstStyle/>
          <a:p>
            <a:pPr>
              <a:lnSpc>
                <a:spcPct val="90000"/>
              </a:lnSpc>
              <a:spcBef>
                <a:spcPts val="1000"/>
              </a:spcBef>
            </a:pPr>
            <a:r>
              <a:rPr lang="en-US" sz="2000" kern="1200" dirty="0">
                <a:solidFill>
                  <a:srgbClr val="FFFFFF"/>
                </a:solidFill>
                <a:latin typeface="+mn-lt"/>
                <a:ea typeface="+mn-ea"/>
                <a:cs typeface="+mn-cs"/>
              </a:rPr>
              <a:t>Designing Practice</a:t>
            </a:r>
          </a:p>
        </p:txBody>
      </p:sp>
      <p:pic>
        <p:nvPicPr>
          <p:cNvPr id="4" name="Picture 3" descr="A pink paper with white squares&#10;&#10;Description automatically generated">
            <a:extLst>
              <a:ext uri="{FF2B5EF4-FFF2-40B4-BE49-F238E27FC236}">
                <a16:creationId xmlns:a16="http://schemas.microsoft.com/office/drawing/2014/main" id="{0B9C9803-234D-7E46-A361-B2C3468335CA}"/>
              </a:ext>
            </a:extLst>
          </p:cNvPr>
          <p:cNvPicPr>
            <a:picLocks noChangeAspect="1"/>
          </p:cNvPicPr>
          <p:nvPr/>
        </p:nvPicPr>
        <p:blipFill>
          <a:blip r:embed="rId3"/>
          <a:stretch>
            <a:fillRect/>
          </a:stretch>
        </p:blipFill>
        <p:spPr>
          <a:xfrm>
            <a:off x="1293958" y="1789034"/>
            <a:ext cx="2838204" cy="4799253"/>
          </a:xfrm>
          <a:prstGeom prst="rect">
            <a:avLst/>
          </a:prstGeom>
        </p:spPr>
      </p:pic>
      <p:graphicFrame>
        <p:nvGraphicFramePr>
          <p:cNvPr id="5" name="TextBox 8">
            <a:extLst>
              <a:ext uri="{FF2B5EF4-FFF2-40B4-BE49-F238E27FC236}">
                <a16:creationId xmlns:a16="http://schemas.microsoft.com/office/drawing/2014/main" id="{D7A5AA3C-D46D-9EC0-30FF-2650D9C68A5B}"/>
              </a:ext>
            </a:extLst>
          </p:cNvPr>
          <p:cNvGraphicFramePr/>
          <p:nvPr>
            <p:extLst>
              <p:ext uri="{D42A27DB-BD31-4B8C-83A1-F6EECF244321}">
                <p14:modId xmlns:p14="http://schemas.microsoft.com/office/powerpoint/2010/main" val="1014515479"/>
              </p:ext>
            </p:extLst>
          </p:nvPr>
        </p:nvGraphicFramePr>
        <p:xfrm>
          <a:off x="4932301" y="1882367"/>
          <a:ext cx="6093372" cy="42473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tangle: Folded Corner 2">
            <a:extLst>
              <a:ext uri="{FF2B5EF4-FFF2-40B4-BE49-F238E27FC236}">
                <a16:creationId xmlns:a16="http://schemas.microsoft.com/office/drawing/2014/main" id="{8760FED9-C106-D44A-B77C-E174C9A18257}"/>
              </a:ext>
            </a:extLst>
          </p:cNvPr>
          <p:cNvSpPr/>
          <p:nvPr/>
        </p:nvSpPr>
        <p:spPr>
          <a:xfrm>
            <a:off x="2323990" y="1796511"/>
            <a:ext cx="834226" cy="457556"/>
          </a:xfrm>
          <a:prstGeom prst="foldedCorner">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500" dirty="0">
                <a:solidFill>
                  <a:schemeClr val="tx1"/>
                </a:solidFill>
              </a:rPr>
              <a:t>Training and developing new hire without that to become a burden for engineers</a:t>
            </a:r>
          </a:p>
        </p:txBody>
      </p:sp>
      <p:sp>
        <p:nvSpPr>
          <p:cNvPr id="6" name="Rectangle: Folded Corner 5">
            <a:extLst>
              <a:ext uri="{FF2B5EF4-FFF2-40B4-BE49-F238E27FC236}">
                <a16:creationId xmlns:a16="http://schemas.microsoft.com/office/drawing/2014/main" id="{C7A6DC61-77B8-5008-D877-1BC28D9AF673}"/>
              </a:ext>
            </a:extLst>
          </p:cNvPr>
          <p:cNvSpPr/>
          <p:nvPr/>
        </p:nvSpPr>
        <p:spPr>
          <a:xfrm>
            <a:off x="2177013" y="2246590"/>
            <a:ext cx="1053867" cy="457556"/>
          </a:xfrm>
          <a:prstGeom prst="foldedCorner">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500" dirty="0">
                <a:solidFill>
                  <a:schemeClr val="tx1"/>
                </a:solidFill>
              </a:rPr>
              <a:t>If there is an explicit plan for mentoring, it’s less likely to impact team performance and taking too much of the senior engineers’ time </a:t>
            </a:r>
          </a:p>
        </p:txBody>
      </p:sp>
      <p:pic>
        <p:nvPicPr>
          <p:cNvPr id="9" name="Picture 8">
            <a:extLst>
              <a:ext uri="{FF2B5EF4-FFF2-40B4-BE49-F238E27FC236}">
                <a16:creationId xmlns:a16="http://schemas.microsoft.com/office/drawing/2014/main" id="{8B6CC097-79EC-1495-07AE-CC4F2BE00189}"/>
              </a:ext>
            </a:extLst>
          </p:cNvPr>
          <p:cNvPicPr>
            <a:picLocks noChangeAspect="1"/>
          </p:cNvPicPr>
          <p:nvPr/>
        </p:nvPicPr>
        <p:blipFill>
          <a:blip r:embed="rId9"/>
          <a:stretch>
            <a:fillRect/>
          </a:stretch>
        </p:blipFill>
        <p:spPr>
          <a:xfrm>
            <a:off x="1837339" y="4095619"/>
            <a:ext cx="1637413" cy="401808"/>
          </a:xfrm>
          <a:prstGeom prst="rect">
            <a:avLst/>
          </a:prstGeom>
        </p:spPr>
      </p:pic>
      <p:pic>
        <p:nvPicPr>
          <p:cNvPr id="12" name="Picture 11">
            <a:extLst>
              <a:ext uri="{FF2B5EF4-FFF2-40B4-BE49-F238E27FC236}">
                <a16:creationId xmlns:a16="http://schemas.microsoft.com/office/drawing/2014/main" id="{95F9140D-BA28-2A1D-9D5A-A7FC0D02F130}"/>
              </a:ext>
            </a:extLst>
          </p:cNvPr>
          <p:cNvPicPr>
            <a:picLocks noChangeAspect="1"/>
          </p:cNvPicPr>
          <p:nvPr/>
        </p:nvPicPr>
        <p:blipFill>
          <a:blip r:embed="rId10"/>
          <a:stretch>
            <a:fillRect/>
          </a:stretch>
        </p:blipFill>
        <p:spPr>
          <a:xfrm>
            <a:off x="1509055" y="4794513"/>
            <a:ext cx="1676552" cy="180510"/>
          </a:xfrm>
          <a:prstGeom prst="rect">
            <a:avLst/>
          </a:prstGeom>
        </p:spPr>
      </p:pic>
      <p:pic>
        <p:nvPicPr>
          <p:cNvPr id="15" name="Picture 14">
            <a:extLst>
              <a:ext uri="{FF2B5EF4-FFF2-40B4-BE49-F238E27FC236}">
                <a16:creationId xmlns:a16="http://schemas.microsoft.com/office/drawing/2014/main" id="{E7D747B7-8C52-8A76-85A0-3100A44611A7}"/>
              </a:ext>
            </a:extLst>
          </p:cNvPr>
          <p:cNvPicPr>
            <a:picLocks noChangeAspect="1"/>
          </p:cNvPicPr>
          <p:nvPr/>
        </p:nvPicPr>
        <p:blipFill>
          <a:blip r:embed="rId11"/>
          <a:stretch>
            <a:fillRect/>
          </a:stretch>
        </p:blipFill>
        <p:spPr>
          <a:xfrm>
            <a:off x="1509055" y="5334847"/>
            <a:ext cx="2293983" cy="180510"/>
          </a:xfrm>
          <a:prstGeom prst="rect">
            <a:avLst/>
          </a:prstGeom>
        </p:spPr>
      </p:pic>
      <p:pic>
        <p:nvPicPr>
          <p:cNvPr id="17" name="Picture 16">
            <a:extLst>
              <a:ext uri="{FF2B5EF4-FFF2-40B4-BE49-F238E27FC236}">
                <a16:creationId xmlns:a16="http://schemas.microsoft.com/office/drawing/2014/main" id="{1EA0DED4-D703-2027-2DB0-CC2EAC295160}"/>
              </a:ext>
            </a:extLst>
          </p:cNvPr>
          <p:cNvPicPr>
            <a:picLocks noChangeAspect="1"/>
          </p:cNvPicPr>
          <p:nvPr/>
        </p:nvPicPr>
        <p:blipFill>
          <a:blip r:embed="rId12"/>
          <a:stretch>
            <a:fillRect/>
          </a:stretch>
        </p:blipFill>
        <p:spPr>
          <a:xfrm>
            <a:off x="1536891" y="5833210"/>
            <a:ext cx="1280241" cy="180511"/>
          </a:xfrm>
          <a:prstGeom prst="rect">
            <a:avLst/>
          </a:prstGeom>
        </p:spPr>
      </p:pic>
    </p:spTree>
    <p:extLst>
      <p:ext uri="{BB962C8B-B14F-4D97-AF65-F5344CB8AC3E}">
        <p14:creationId xmlns:p14="http://schemas.microsoft.com/office/powerpoint/2010/main" val="3914905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person holding two cats&#10;&#10;Description automatically generated">
            <a:extLst>
              <a:ext uri="{FF2B5EF4-FFF2-40B4-BE49-F238E27FC236}">
                <a16:creationId xmlns:a16="http://schemas.microsoft.com/office/drawing/2014/main" id="{5E05C4E6-5D10-F361-4B51-69261F0C402C}"/>
              </a:ext>
            </a:extLst>
          </p:cNvPr>
          <p:cNvPicPr>
            <a:picLocks noChangeAspect="1"/>
          </p:cNvPicPr>
          <p:nvPr/>
        </p:nvPicPr>
        <p:blipFill>
          <a:blip r:embed="rId3">
            <a:extLst>
              <a:ext uri="{28A0092B-C50C-407E-A947-70E740481C1C}">
                <a14:useLocalDpi xmlns:a14="http://schemas.microsoft.com/office/drawing/2010/main" val="0"/>
              </a:ext>
            </a:extLst>
          </a:blip>
          <a:srcRect l="17363" r="28113"/>
          <a:stretch/>
        </p:blipFill>
        <p:spPr>
          <a:xfrm>
            <a:off x="3882570" y="10"/>
            <a:ext cx="8309429" cy="6857990"/>
          </a:xfrm>
          <a:custGeom>
            <a:avLst/>
            <a:gdLst/>
            <a:ahLst/>
            <a:cxnLst/>
            <a:rect l="l" t="t" r="r" b="b"/>
            <a:pathLst>
              <a:path w="12192000" h="6858000">
                <a:moveTo>
                  <a:pt x="0" y="0"/>
                </a:moveTo>
                <a:lnTo>
                  <a:pt x="12192000" y="0"/>
                </a:lnTo>
                <a:lnTo>
                  <a:pt x="12192000" y="6858000"/>
                </a:lnTo>
                <a:lnTo>
                  <a:pt x="0" y="6858000"/>
                </a:lnTo>
                <a:close/>
              </a:path>
            </a:pathLst>
          </a:custGeom>
        </p:spPr>
      </p:pic>
      <p:grpSp>
        <p:nvGrpSpPr>
          <p:cNvPr id="1044" name="Group 1043">
            <a:extLst>
              <a:ext uri="{FF2B5EF4-FFF2-40B4-BE49-F238E27FC236}">
                <a16:creationId xmlns:a16="http://schemas.microsoft.com/office/drawing/2014/main" id="{63737881-458F-40AD-B72B-B57D267DC4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sp>
          <p:nvSpPr>
            <p:cNvPr id="1036" name="Freeform: Shape 1035">
              <a:extLst>
                <a:ext uri="{FF2B5EF4-FFF2-40B4-BE49-F238E27FC236}">
                  <a16:creationId xmlns:a16="http://schemas.microsoft.com/office/drawing/2014/main" id="{C2967126-346F-41EA-982D-63D8EBB60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37" name="Group 1036">
              <a:extLst>
                <a:ext uri="{FF2B5EF4-FFF2-40B4-BE49-F238E27FC236}">
                  <a16:creationId xmlns:a16="http://schemas.microsoft.com/office/drawing/2014/main" id="{1BCD9601-1F44-4E40-998C-1B256DAE946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038" name="Group 1037">
                <a:extLst>
                  <a:ext uri="{FF2B5EF4-FFF2-40B4-BE49-F238E27FC236}">
                    <a16:creationId xmlns:a16="http://schemas.microsoft.com/office/drawing/2014/main" id="{1A1CA4E9-12FA-47EB-8471-25E8D55152C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042" name="Freeform: Shape 1041">
                  <a:extLst>
                    <a:ext uri="{FF2B5EF4-FFF2-40B4-BE49-F238E27FC236}">
                      <a16:creationId xmlns:a16="http://schemas.microsoft.com/office/drawing/2014/main" id="{E13A9BF0-334C-4457-A635-9CA4877EA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3" name="Freeform: Shape 1042">
                  <a:extLst>
                    <a:ext uri="{FF2B5EF4-FFF2-40B4-BE49-F238E27FC236}">
                      <a16:creationId xmlns:a16="http://schemas.microsoft.com/office/drawing/2014/main" id="{FF05821A-8598-44E4-A18C-538D5331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039" name="Group 1038">
                <a:extLst>
                  <a:ext uri="{FF2B5EF4-FFF2-40B4-BE49-F238E27FC236}">
                    <a16:creationId xmlns:a16="http://schemas.microsoft.com/office/drawing/2014/main" id="{8A4ECC81-E17F-4F87-9A0B-398363A864A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4">
                  <a:alphaModFix amt="57000"/>
                </a:blip>
                <a:tile tx="0" ty="0" sx="100000" sy="100000" flip="none" algn="tl"/>
              </a:blipFill>
              <a:effectLst/>
            </p:grpSpPr>
            <p:sp>
              <p:nvSpPr>
                <p:cNvPr id="1040" name="Freeform: Shape 1039">
                  <a:extLst>
                    <a:ext uri="{FF2B5EF4-FFF2-40B4-BE49-F238E27FC236}">
                      <a16:creationId xmlns:a16="http://schemas.microsoft.com/office/drawing/2014/main" id="{1FBBD7D8-A895-40D0-A53D-DEDF495B2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1" name="Freeform: Shape 1040">
                  <a:extLst>
                    <a:ext uri="{FF2B5EF4-FFF2-40B4-BE49-F238E27FC236}">
                      <a16:creationId xmlns:a16="http://schemas.microsoft.com/office/drawing/2014/main" id="{BA602493-BC70-48CF-BDBA-88A866227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pic>
        <p:nvPicPr>
          <p:cNvPr id="1026" name="Picture 2">
            <a:extLst>
              <a:ext uri="{FF2B5EF4-FFF2-40B4-BE49-F238E27FC236}">
                <a16:creationId xmlns:a16="http://schemas.microsoft.com/office/drawing/2014/main" id="{D87F95D6-271A-7B9E-880D-CC33C8274E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3155" y="2778807"/>
            <a:ext cx="1277236" cy="12772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EC6AF73-CB14-002C-7883-4C1D2150BF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395" y="3924388"/>
            <a:ext cx="1410514" cy="14105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64ADE371-BDF0-354B-4FE8-05348B5298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9444" y="3924388"/>
            <a:ext cx="1410514" cy="14105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white circle with blue and yellow text&#10;&#10;Description automatically generated">
            <a:extLst>
              <a:ext uri="{FF2B5EF4-FFF2-40B4-BE49-F238E27FC236}">
                <a16:creationId xmlns:a16="http://schemas.microsoft.com/office/drawing/2014/main" id="{362E2CE2-18CC-957A-B312-52A86D90D7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76414" y="5300364"/>
            <a:ext cx="1283977" cy="1283977"/>
          </a:xfrm>
          <a:prstGeom prst="rect">
            <a:avLst/>
          </a:prstGeom>
        </p:spPr>
      </p:pic>
      <p:pic>
        <p:nvPicPr>
          <p:cNvPr id="8" name="Picture 7" descr="A white circle with blue and yellow text&#10;&#10;Description automatically generated">
            <a:extLst>
              <a:ext uri="{FF2B5EF4-FFF2-40B4-BE49-F238E27FC236}">
                <a16:creationId xmlns:a16="http://schemas.microsoft.com/office/drawing/2014/main" id="{CAAA78EE-534F-DE2A-469A-F78253596DF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537" y="5263913"/>
            <a:ext cx="1283977" cy="1283977"/>
          </a:xfrm>
          <a:prstGeom prst="rect">
            <a:avLst/>
          </a:prstGeom>
        </p:spPr>
      </p:pic>
      <p:pic>
        <p:nvPicPr>
          <p:cNvPr id="2" name="Picture 2" descr="Atlassian Certified Jira Administrator for Cloud Badge logo">
            <a:extLst>
              <a:ext uri="{FF2B5EF4-FFF2-40B4-BE49-F238E27FC236}">
                <a16:creationId xmlns:a16="http://schemas.microsoft.com/office/drawing/2014/main" id="{458D0BA3-2F66-4198-7ECC-75B2699A514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46203" y="5365084"/>
            <a:ext cx="1184940" cy="11849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90FC764-9682-5AED-6340-BBC9157F5D0A}"/>
              </a:ext>
            </a:extLst>
          </p:cNvPr>
          <p:cNvSpPr txBox="1"/>
          <p:nvPr/>
        </p:nvSpPr>
        <p:spPr>
          <a:xfrm>
            <a:off x="254854" y="905132"/>
            <a:ext cx="3558148" cy="1369606"/>
          </a:xfrm>
          <a:prstGeom prst="rect">
            <a:avLst/>
          </a:prstGeom>
          <a:noFill/>
        </p:spPr>
        <p:txBody>
          <a:bodyPr wrap="square" rtlCol="0">
            <a:spAutoFit/>
          </a:bodyPr>
          <a:lstStyle/>
          <a:p>
            <a:pPr algn="ctr"/>
            <a:r>
              <a:rPr lang="en-GB" sz="4400" dirty="0">
                <a:solidFill>
                  <a:schemeClr val="bg1"/>
                </a:solidFill>
              </a:rPr>
              <a:t>Cats Mum</a:t>
            </a:r>
          </a:p>
          <a:p>
            <a:pPr algn="ctr"/>
            <a:r>
              <a:rPr lang="en-GB" sz="2800" dirty="0">
                <a:solidFill>
                  <a:schemeClr val="bg1"/>
                </a:solidFill>
              </a:rPr>
              <a:t>Agile Coach</a:t>
            </a:r>
          </a:p>
          <a:p>
            <a:pPr algn="ctr"/>
            <a:r>
              <a:rPr lang="en-GB" sz="1100" dirty="0">
                <a:solidFill>
                  <a:schemeClr val="bg1"/>
                </a:solidFill>
              </a:rPr>
              <a:t>Incidentally, Jira Expert</a:t>
            </a:r>
          </a:p>
        </p:txBody>
      </p:sp>
      <p:pic>
        <p:nvPicPr>
          <p:cNvPr id="5" name="Picture 4" descr="A qr code on a white background&#10;&#10;Description automatically generated">
            <a:extLst>
              <a:ext uri="{FF2B5EF4-FFF2-40B4-BE49-F238E27FC236}">
                <a16:creationId xmlns:a16="http://schemas.microsoft.com/office/drawing/2014/main" id="{CA4E9D96-E26D-B52B-0C94-7854063FFEA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585173" y="177287"/>
            <a:ext cx="1465984" cy="1465984"/>
          </a:xfrm>
          <a:prstGeom prst="rect">
            <a:avLst/>
          </a:prstGeom>
        </p:spPr>
      </p:pic>
      <p:sp>
        <p:nvSpPr>
          <p:cNvPr id="4" name="TextBox 3">
            <a:extLst>
              <a:ext uri="{FF2B5EF4-FFF2-40B4-BE49-F238E27FC236}">
                <a16:creationId xmlns:a16="http://schemas.microsoft.com/office/drawing/2014/main" id="{3FA1256E-FBF8-282A-5C1F-78C677958664}"/>
              </a:ext>
            </a:extLst>
          </p:cNvPr>
          <p:cNvSpPr txBox="1"/>
          <p:nvPr/>
        </p:nvSpPr>
        <p:spPr>
          <a:xfrm rot="765532">
            <a:off x="10381124" y="2189549"/>
            <a:ext cx="1207107" cy="461665"/>
          </a:xfrm>
          <a:prstGeom prst="rect">
            <a:avLst/>
          </a:prstGeom>
          <a:noFill/>
        </p:spPr>
        <p:txBody>
          <a:bodyPr wrap="square" rtlCol="0">
            <a:spAutoFit/>
          </a:bodyPr>
          <a:lstStyle/>
          <a:p>
            <a:r>
              <a:rPr lang="en-GB" sz="2400" b="1" dirty="0">
                <a:solidFill>
                  <a:schemeClr val="bg1"/>
                </a:solidFill>
                <a:latin typeface="Bradley Hand ITC" panose="03070402050302030203" pitchFamily="66" charset="0"/>
              </a:rPr>
              <a:t>Hire me</a:t>
            </a:r>
          </a:p>
        </p:txBody>
      </p:sp>
      <p:pic>
        <p:nvPicPr>
          <p:cNvPr id="14" name="Graphic 13" descr="Cursor outline">
            <a:extLst>
              <a:ext uri="{FF2B5EF4-FFF2-40B4-BE49-F238E27FC236}">
                <a16:creationId xmlns:a16="http://schemas.microsoft.com/office/drawing/2014/main" id="{806154F5-3159-B2FD-BF9C-757D5EE32C1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1350242">
            <a:off x="11303511" y="1794089"/>
            <a:ext cx="813303" cy="813303"/>
          </a:xfrm>
          <a:prstGeom prst="rect">
            <a:avLst/>
          </a:prstGeom>
        </p:spPr>
      </p:pic>
    </p:spTree>
    <p:extLst>
      <p:ext uri="{BB962C8B-B14F-4D97-AF65-F5344CB8AC3E}">
        <p14:creationId xmlns:p14="http://schemas.microsoft.com/office/powerpoint/2010/main" val="3150984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7FAD03-3653-12E2-C032-B207CA5F5CCF}"/>
              </a:ext>
            </a:extLst>
          </p:cNvPr>
          <p:cNvSpPr>
            <a:spLocks noGrp="1"/>
          </p:cNvSpPr>
          <p:nvPr>
            <p:ph type="title"/>
          </p:nvPr>
        </p:nvSpPr>
        <p:spPr>
          <a:xfrm>
            <a:off x="385917" y="248038"/>
            <a:ext cx="7377518" cy="1159200"/>
          </a:xfrm>
        </p:spPr>
        <p:txBody>
          <a:bodyPr vert="horz" lIns="91440" tIns="45720" rIns="91440" bIns="45720" rtlCol="0" anchor="ctr">
            <a:normAutofit/>
          </a:bodyPr>
          <a:lstStyle/>
          <a:p>
            <a:r>
              <a:rPr lang="en-US" sz="3700" kern="1200" dirty="0">
                <a:solidFill>
                  <a:srgbClr val="FFFFFF"/>
                </a:solidFill>
                <a:latin typeface="+mj-lt"/>
                <a:ea typeface="+mj-ea"/>
                <a:cs typeface="+mj-cs"/>
              </a:rPr>
              <a:t>Experiment Launch</a:t>
            </a:r>
          </a:p>
        </p:txBody>
      </p:sp>
      <p:sp>
        <p:nvSpPr>
          <p:cNvPr id="14" name="TextBox 13">
            <a:extLst>
              <a:ext uri="{FF2B5EF4-FFF2-40B4-BE49-F238E27FC236}">
                <a16:creationId xmlns:a16="http://schemas.microsoft.com/office/drawing/2014/main" id="{9F33CB05-2AAF-D3A9-EBD3-5786B0F06073}"/>
              </a:ext>
            </a:extLst>
          </p:cNvPr>
          <p:cNvSpPr txBox="1"/>
          <p:nvPr/>
        </p:nvSpPr>
        <p:spPr>
          <a:xfrm>
            <a:off x="8572499" y="390832"/>
            <a:ext cx="3233585" cy="873612"/>
          </a:xfrm>
          <a:prstGeom prst="rect">
            <a:avLst/>
          </a:prstGeom>
        </p:spPr>
        <p:txBody>
          <a:bodyPr vert="horz" lIns="91440" tIns="45720" rIns="91440" bIns="45720" rtlCol="0" anchor="ctr">
            <a:normAutofit/>
          </a:bodyPr>
          <a:lstStyle/>
          <a:p>
            <a:pPr>
              <a:lnSpc>
                <a:spcPct val="90000"/>
              </a:lnSpc>
              <a:spcBef>
                <a:spcPts val="1000"/>
              </a:spcBef>
            </a:pPr>
            <a:r>
              <a:rPr lang="en-US" sz="2000" kern="1200" dirty="0">
                <a:solidFill>
                  <a:srgbClr val="FFFFFF"/>
                </a:solidFill>
                <a:latin typeface="+mn-lt"/>
                <a:ea typeface="+mn-ea"/>
                <a:cs typeface="+mn-cs"/>
              </a:rPr>
              <a:t>Planning</a:t>
            </a:r>
          </a:p>
        </p:txBody>
      </p:sp>
      <p:sp>
        <p:nvSpPr>
          <p:cNvPr id="7" name="TextBox 6">
            <a:extLst>
              <a:ext uri="{FF2B5EF4-FFF2-40B4-BE49-F238E27FC236}">
                <a16:creationId xmlns:a16="http://schemas.microsoft.com/office/drawing/2014/main" id="{CBF514CF-B75D-69A0-2A07-53B27D5FE678}"/>
              </a:ext>
            </a:extLst>
          </p:cNvPr>
          <p:cNvSpPr txBox="1"/>
          <p:nvPr/>
        </p:nvSpPr>
        <p:spPr>
          <a:xfrm>
            <a:off x="8473100" y="1655276"/>
            <a:ext cx="3587720" cy="1077218"/>
          </a:xfrm>
          <a:prstGeom prst="rect">
            <a:avLst/>
          </a:prstGeom>
          <a:noFill/>
        </p:spPr>
        <p:txBody>
          <a:bodyPr wrap="square" rtlCol="0">
            <a:spAutoFit/>
          </a:bodyPr>
          <a:lstStyle/>
          <a:p>
            <a:pPr marL="285750" indent="-285750">
              <a:buFont typeface="Arial" panose="020B0604020202020204" pitchFamily="34" charset="0"/>
              <a:buChar char="•"/>
            </a:pPr>
            <a:r>
              <a:rPr lang="en-GB" sz="1600" dirty="0"/>
              <a:t>It will trigger any time someone joins a team</a:t>
            </a:r>
          </a:p>
          <a:p>
            <a:pPr marL="285750" indent="-285750">
              <a:buFont typeface="Arial" panose="020B0604020202020204" pitchFamily="34" charset="0"/>
              <a:buChar char="•"/>
            </a:pPr>
            <a:r>
              <a:rPr lang="en-GB" sz="1600" dirty="0"/>
              <a:t>Every 5 occurrences we’ll  meet and reevaluate</a:t>
            </a:r>
          </a:p>
        </p:txBody>
      </p:sp>
      <p:pic>
        <p:nvPicPr>
          <p:cNvPr id="10" name="Picture 9" descr="A screenshot of a computer screen&#10;&#10;Description automatically generated">
            <a:extLst>
              <a:ext uri="{FF2B5EF4-FFF2-40B4-BE49-F238E27FC236}">
                <a16:creationId xmlns:a16="http://schemas.microsoft.com/office/drawing/2014/main" id="{04EA4E5D-8004-7170-EF71-757796FD27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8856" y="2665200"/>
            <a:ext cx="4063142" cy="4190469"/>
          </a:xfrm>
          <a:prstGeom prst="rect">
            <a:avLst/>
          </a:prstGeom>
        </p:spPr>
      </p:pic>
      <p:pic>
        <p:nvPicPr>
          <p:cNvPr id="15" name="Picture 14" descr="A screenshot of a computer&#10;&#10;Description automatically generated">
            <a:extLst>
              <a:ext uri="{FF2B5EF4-FFF2-40B4-BE49-F238E27FC236}">
                <a16:creationId xmlns:a16="http://schemas.microsoft.com/office/drawing/2014/main" id="{24DA5996-F30C-5884-0DB7-9BEEEF4A8B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9" y="1920898"/>
            <a:ext cx="8127373" cy="4589362"/>
          </a:xfrm>
          <a:prstGeom prst="rect">
            <a:avLst/>
          </a:prstGeom>
        </p:spPr>
      </p:pic>
    </p:spTree>
    <p:extLst>
      <p:ext uri="{BB962C8B-B14F-4D97-AF65-F5344CB8AC3E}">
        <p14:creationId xmlns:p14="http://schemas.microsoft.com/office/powerpoint/2010/main" val="5576590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7FAD03-3653-12E2-C032-B207CA5F5CCF}"/>
              </a:ext>
            </a:extLst>
          </p:cNvPr>
          <p:cNvSpPr>
            <a:spLocks noGrp="1"/>
          </p:cNvSpPr>
          <p:nvPr>
            <p:ph type="title"/>
          </p:nvPr>
        </p:nvSpPr>
        <p:spPr>
          <a:xfrm>
            <a:off x="385917" y="248038"/>
            <a:ext cx="7377518" cy="1159200"/>
          </a:xfrm>
        </p:spPr>
        <p:txBody>
          <a:bodyPr vert="horz" lIns="91440" tIns="45720" rIns="91440" bIns="45720" rtlCol="0" anchor="ctr">
            <a:normAutofit/>
          </a:bodyPr>
          <a:lstStyle/>
          <a:p>
            <a:r>
              <a:rPr lang="en-US" sz="3700" kern="1200" dirty="0">
                <a:solidFill>
                  <a:srgbClr val="FFFFFF"/>
                </a:solidFill>
                <a:latin typeface="+mj-lt"/>
                <a:ea typeface="+mj-ea"/>
                <a:cs typeface="+mj-cs"/>
              </a:rPr>
              <a:t>Experiment Launch</a:t>
            </a:r>
          </a:p>
        </p:txBody>
      </p:sp>
      <p:sp>
        <p:nvSpPr>
          <p:cNvPr id="14" name="TextBox 13">
            <a:extLst>
              <a:ext uri="{FF2B5EF4-FFF2-40B4-BE49-F238E27FC236}">
                <a16:creationId xmlns:a16="http://schemas.microsoft.com/office/drawing/2014/main" id="{9F33CB05-2AAF-D3A9-EBD3-5786B0F06073}"/>
              </a:ext>
            </a:extLst>
          </p:cNvPr>
          <p:cNvSpPr txBox="1"/>
          <p:nvPr/>
        </p:nvSpPr>
        <p:spPr>
          <a:xfrm>
            <a:off x="8572499" y="390832"/>
            <a:ext cx="3233585" cy="873612"/>
          </a:xfrm>
          <a:prstGeom prst="rect">
            <a:avLst/>
          </a:prstGeom>
        </p:spPr>
        <p:txBody>
          <a:bodyPr vert="horz" lIns="91440" tIns="45720" rIns="91440" bIns="45720" rtlCol="0" anchor="ctr">
            <a:normAutofit/>
          </a:bodyPr>
          <a:lstStyle/>
          <a:p>
            <a:pPr>
              <a:lnSpc>
                <a:spcPct val="90000"/>
              </a:lnSpc>
              <a:spcBef>
                <a:spcPts val="1000"/>
              </a:spcBef>
            </a:pPr>
            <a:r>
              <a:rPr lang="en-US" sz="2000" kern="1200" dirty="0">
                <a:solidFill>
                  <a:srgbClr val="FFFFFF"/>
                </a:solidFill>
                <a:latin typeface="+mn-lt"/>
                <a:ea typeface="+mn-ea"/>
                <a:cs typeface="+mn-cs"/>
              </a:rPr>
              <a:t>Follow Up Channels</a:t>
            </a:r>
          </a:p>
        </p:txBody>
      </p:sp>
      <p:sp>
        <p:nvSpPr>
          <p:cNvPr id="3" name="TextBox 2">
            <a:extLst>
              <a:ext uri="{FF2B5EF4-FFF2-40B4-BE49-F238E27FC236}">
                <a16:creationId xmlns:a16="http://schemas.microsoft.com/office/drawing/2014/main" id="{E1DC26DE-0BC4-5EBF-E15A-CE2C58AB2DE9}"/>
              </a:ext>
            </a:extLst>
          </p:cNvPr>
          <p:cNvSpPr txBox="1"/>
          <p:nvPr/>
        </p:nvSpPr>
        <p:spPr>
          <a:xfrm>
            <a:off x="551724" y="2407534"/>
            <a:ext cx="11088547" cy="2246769"/>
          </a:xfrm>
          <a:prstGeom prst="rect">
            <a:avLst/>
          </a:prstGeom>
          <a:noFill/>
        </p:spPr>
        <p:txBody>
          <a:bodyPr wrap="square" rtlCol="0">
            <a:spAutoFit/>
          </a:bodyPr>
          <a:lstStyle/>
          <a:p>
            <a:pPr marL="342900" indent="-342900">
              <a:buFont typeface="Arial" panose="020B0604020202020204" pitchFamily="34" charset="0"/>
              <a:buChar char="•"/>
            </a:pPr>
            <a:r>
              <a:rPr lang="en-GB" sz="2000" dirty="0"/>
              <a:t>Intense use of </a:t>
            </a:r>
            <a:r>
              <a:rPr lang="en-GB" sz="2000" dirty="0" err="1"/>
              <a:t>Zulip</a:t>
            </a:r>
            <a:r>
              <a:rPr lang="en-GB" sz="2000" dirty="0"/>
              <a:t> channel for offline synchronization</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Jira project mapping the Problem as Epic and the chosen Experiment as a nested ticket</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HR leading the implementation as main enabler given the domain</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Company wide announcement of the experiment via </a:t>
            </a:r>
            <a:r>
              <a:rPr lang="en-GB" sz="2000" dirty="0" err="1"/>
              <a:t>Zulip</a:t>
            </a:r>
            <a:r>
              <a:rPr lang="en-GB" sz="2000" dirty="0"/>
              <a:t>, company hall and  agile talk</a:t>
            </a:r>
          </a:p>
        </p:txBody>
      </p:sp>
    </p:spTree>
    <p:extLst>
      <p:ext uri="{BB962C8B-B14F-4D97-AF65-F5344CB8AC3E}">
        <p14:creationId xmlns:p14="http://schemas.microsoft.com/office/powerpoint/2010/main" val="6915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9AE19-25F5-6C75-E9B1-64D2ADC6089D}"/>
              </a:ext>
            </a:extLst>
          </p:cNvPr>
          <p:cNvSpPr>
            <a:spLocks noGrp="1"/>
          </p:cNvSpPr>
          <p:nvPr>
            <p:ph type="title"/>
          </p:nvPr>
        </p:nvSpPr>
        <p:spPr>
          <a:xfrm>
            <a:off x="838200" y="18255"/>
            <a:ext cx="10515600" cy="1095499"/>
          </a:xfrm>
        </p:spPr>
        <p:txBody>
          <a:bodyPr/>
          <a:lstStyle/>
          <a:p>
            <a:pPr algn="ctr"/>
            <a:r>
              <a:rPr lang="en-GB" dirty="0"/>
              <a:t>Lessons learned: </a:t>
            </a:r>
            <a:r>
              <a:rPr lang="en-GB" sz="2000" dirty="0"/>
              <a:t>about the CEL</a:t>
            </a:r>
            <a:endParaRPr lang="en-GB" dirty="0"/>
          </a:p>
        </p:txBody>
      </p:sp>
      <p:grpSp>
        <p:nvGrpSpPr>
          <p:cNvPr id="6" name="Group 5">
            <a:extLst>
              <a:ext uri="{FF2B5EF4-FFF2-40B4-BE49-F238E27FC236}">
                <a16:creationId xmlns:a16="http://schemas.microsoft.com/office/drawing/2014/main" id="{62C6921B-63E3-ED81-79D7-D67B787C7F01}"/>
              </a:ext>
            </a:extLst>
          </p:cNvPr>
          <p:cNvGrpSpPr/>
          <p:nvPr/>
        </p:nvGrpSpPr>
        <p:grpSpPr>
          <a:xfrm>
            <a:off x="1100499" y="1226080"/>
            <a:ext cx="9991002" cy="5510442"/>
            <a:chOff x="220351" y="241890"/>
            <a:chExt cx="11691496" cy="6448333"/>
          </a:xfrm>
        </p:grpSpPr>
        <p:pic>
          <p:nvPicPr>
            <p:cNvPr id="7" name="Picture 6">
              <a:extLst>
                <a:ext uri="{FF2B5EF4-FFF2-40B4-BE49-F238E27FC236}">
                  <a16:creationId xmlns:a16="http://schemas.microsoft.com/office/drawing/2014/main" id="{D70E0290-ECFF-A4C3-6EB0-FBDC223C02E3}"/>
                </a:ext>
              </a:extLst>
            </p:cNvPr>
            <p:cNvPicPr>
              <a:picLocks noChangeAspect="1"/>
            </p:cNvPicPr>
            <p:nvPr/>
          </p:nvPicPr>
          <p:blipFill>
            <a:blip r:embed="rId3"/>
            <a:stretch>
              <a:fillRect/>
            </a:stretch>
          </p:blipFill>
          <p:spPr>
            <a:xfrm>
              <a:off x="7582487" y="449605"/>
              <a:ext cx="4209044" cy="2979395"/>
            </a:xfrm>
            <a:prstGeom prst="rect">
              <a:avLst/>
            </a:prstGeom>
          </p:spPr>
        </p:pic>
        <p:sp>
          <p:nvSpPr>
            <p:cNvPr id="8" name="Cloud 7">
              <a:extLst>
                <a:ext uri="{FF2B5EF4-FFF2-40B4-BE49-F238E27FC236}">
                  <a16:creationId xmlns:a16="http://schemas.microsoft.com/office/drawing/2014/main" id="{A051139D-F756-4DDC-0DF1-3FA5DEE1E943}"/>
                </a:ext>
              </a:extLst>
            </p:cNvPr>
            <p:cNvSpPr/>
            <p:nvPr/>
          </p:nvSpPr>
          <p:spPr>
            <a:xfrm>
              <a:off x="400469" y="384728"/>
              <a:ext cx="2438400" cy="134753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Reason for Change</a:t>
              </a:r>
            </a:p>
          </p:txBody>
        </p:sp>
        <p:sp>
          <p:nvSpPr>
            <p:cNvPr id="9" name="Cloud 8">
              <a:extLst>
                <a:ext uri="{FF2B5EF4-FFF2-40B4-BE49-F238E27FC236}">
                  <a16:creationId xmlns:a16="http://schemas.microsoft.com/office/drawing/2014/main" id="{0193EC0E-BA3F-FB6E-CE74-F6B8BFF1AA11}"/>
                </a:ext>
              </a:extLst>
            </p:cNvPr>
            <p:cNvSpPr/>
            <p:nvPr/>
          </p:nvSpPr>
          <p:spPr>
            <a:xfrm>
              <a:off x="2774343" y="1732265"/>
              <a:ext cx="2207215" cy="127935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t>Leadership</a:t>
              </a:r>
            </a:p>
          </p:txBody>
        </p:sp>
        <p:sp>
          <p:nvSpPr>
            <p:cNvPr id="10" name="Cloud 9">
              <a:extLst>
                <a:ext uri="{FF2B5EF4-FFF2-40B4-BE49-F238E27FC236}">
                  <a16:creationId xmlns:a16="http://schemas.microsoft.com/office/drawing/2014/main" id="{919D6CC4-C9A2-A3C5-09CD-C6515B4213C7}"/>
                </a:ext>
              </a:extLst>
            </p:cNvPr>
            <p:cNvSpPr/>
            <p:nvPr/>
          </p:nvSpPr>
          <p:spPr>
            <a:xfrm>
              <a:off x="4765501" y="2943442"/>
              <a:ext cx="2438400" cy="134753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Who to include?</a:t>
              </a:r>
            </a:p>
          </p:txBody>
        </p:sp>
        <p:sp>
          <p:nvSpPr>
            <p:cNvPr id="11" name="Cloud 10">
              <a:extLst>
                <a:ext uri="{FF2B5EF4-FFF2-40B4-BE49-F238E27FC236}">
                  <a16:creationId xmlns:a16="http://schemas.microsoft.com/office/drawing/2014/main" id="{D997E5D2-EE81-0317-3D15-7D0BD29A7BDA}"/>
                </a:ext>
              </a:extLst>
            </p:cNvPr>
            <p:cNvSpPr/>
            <p:nvPr/>
          </p:nvSpPr>
          <p:spPr>
            <a:xfrm>
              <a:off x="220351" y="3011622"/>
              <a:ext cx="2438400" cy="127935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Culture</a:t>
              </a:r>
            </a:p>
          </p:txBody>
        </p:sp>
        <p:sp>
          <p:nvSpPr>
            <p:cNvPr id="12" name="Cloud 11">
              <a:extLst>
                <a:ext uri="{FF2B5EF4-FFF2-40B4-BE49-F238E27FC236}">
                  <a16:creationId xmlns:a16="http://schemas.microsoft.com/office/drawing/2014/main" id="{52B9EECB-0578-D8A7-61D4-5445AF6E0AC2}"/>
                </a:ext>
              </a:extLst>
            </p:cNvPr>
            <p:cNvSpPr/>
            <p:nvPr/>
          </p:nvSpPr>
          <p:spPr>
            <a:xfrm>
              <a:off x="5097151" y="2779295"/>
              <a:ext cx="2438400" cy="134753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Feedback Taskforce</a:t>
              </a:r>
            </a:p>
          </p:txBody>
        </p:sp>
        <p:sp>
          <p:nvSpPr>
            <p:cNvPr id="13" name="Cloud 12">
              <a:extLst>
                <a:ext uri="{FF2B5EF4-FFF2-40B4-BE49-F238E27FC236}">
                  <a16:creationId xmlns:a16="http://schemas.microsoft.com/office/drawing/2014/main" id="{46738A41-6F94-E11B-3578-BD46FB6B23BF}"/>
                </a:ext>
              </a:extLst>
            </p:cNvPr>
            <p:cNvSpPr/>
            <p:nvPr/>
          </p:nvSpPr>
          <p:spPr>
            <a:xfrm>
              <a:off x="2658751" y="5200525"/>
              <a:ext cx="2438400" cy="134753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Structure and Process</a:t>
              </a:r>
            </a:p>
          </p:txBody>
        </p:sp>
        <p:sp>
          <p:nvSpPr>
            <p:cNvPr id="14" name="Cloud 13">
              <a:extLst>
                <a:ext uri="{FF2B5EF4-FFF2-40B4-BE49-F238E27FC236}">
                  <a16:creationId xmlns:a16="http://schemas.microsoft.com/office/drawing/2014/main" id="{2A98BB1E-BE43-1231-BC41-B8D397C9B542}"/>
                </a:ext>
              </a:extLst>
            </p:cNvPr>
            <p:cNvSpPr/>
            <p:nvPr/>
          </p:nvSpPr>
          <p:spPr>
            <a:xfrm>
              <a:off x="904370" y="241890"/>
              <a:ext cx="2438400" cy="134753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How to improve as a system?</a:t>
              </a:r>
            </a:p>
          </p:txBody>
        </p:sp>
        <p:pic>
          <p:nvPicPr>
            <p:cNvPr id="15" name="Picture 14">
              <a:extLst>
                <a:ext uri="{FF2B5EF4-FFF2-40B4-BE49-F238E27FC236}">
                  <a16:creationId xmlns:a16="http://schemas.microsoft.com/office/drawing/2014/main" id="{CF75CC45-62A0-8903-206F-BA9EF967ED02}"/>
                </a:ext>
              </a:extLst>
            </p:cNvPr>
            <p:cNvPicPr>
              <a:picLocks noChangeAspect="1"/>
            </p:cNvPicPr>
            <p:nvPr/>
          </p:nvPicPr>
          <p:blipFill>
            <a:blip r:embed="rId3"/>
            <a:stretch>
              <a:fillRect/>
            </a:stretch>
          </p:blipFill>
          <p:spPr>
            <a:xfrm>
              <a:off x="7702803" y="3710828"/>
              <a:ext cx="4209044" cy="2979395"/>
            </a:xfrm>
            <a:prstGeom prst="rect">
              <a:avLst/>
            </a:prstGeom>
          </p:spPr>
        </p:pic>
        <p:cxnSp>
          <p:nvCxnSpPr>
            <p:cNvPr id="16" name="Connector: Curved 15">
              <a:extLst>
                <a:ext uri="{FF2B5EF4-FFF2-40B4-BE49-F238E27FC236}">
                  <a16:creationId xmlns:a16="http://schemas.microsoft.com/office/drawing/2014/main" id="{D044DFDF-082A-84F0-5833-BEEC0EFA8519}"/>
                </a:ext>
              </a:extLst>
            </p:cNvPr>
            <p:cNvCxnSpPr>
              <a:stCxn id="8" idx="1"/>
              <a:endCxn id="9" idx="2"/>
            </p:cNvCxnSpPr>
            <p:nvPr/>
          </p:nvCxnSpPr>
          <p:spPr>
            <a:xfrm rot="16200000" flipH="1">
              <a:off x="1879872" y="1470627"/>
              <a:ext cx="641114" cy="1161520"/>
            </a:xfrm>
            <a:prstGeom prst="curvedConnector2">
              <a:avLst/>
            </a:prstGeom>
            <a:ln w="57150" cap="flat" cmpd="sng" algn="ctr">
              <a:solidFill>
                <a:srgbClr val="FFC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7" name="Connector: Curved 16">
              <a:extLst>
                <a:ext uri="{FF2B5EF4-FFF2-40B4-BE49-F238E27FC236}">
                  <a16:creationId xmlns:a16="http://schemas.microsoft.com/office/drawing/2014/main" id="{E28CF6C8-8488-F09C-F1DA-38A7232022B5}"/>
                </a:ext>
              </a:extLst>
            </p:cNvPr>
            <p:cNvCxnSpPr>
              <a:stCxn id="9" idx="0"/>
              <a:endCxn id="12" idx="3"/>
            </p:cNvCxnSpPr>
            <p:nvPr/>
          </p:nvCxnSpPr>
          <p:spPr>
            <a:xfrm>
              <a:off x="4979719" y="2371944"/>
              <a:ext cx="1336632" cy="484398"/>
            </a:xfrm>
            <a:prstGeom prst="curvedConnector2">
              <a:avLst/>
            </a:prstGeom>
            <a:ln w="57150" cap="flat" cmpd="sng" algn="ctr">
              <a:solidFill>
                <a:srgbClr val="FFC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8" name="Connector: Curved 17">
              <a:extLst>
                <a:ext uri="{FF2B5EF4-FFF2-40B4-BE49-F238E27FC236}">
                  <a16:creationId xmlns:a16="http://schemas.microsoft.com/office/drawing/2014/main" id="{C692E9B6-3C76-5C4F-3175-BFE719D08C87}"/>
                </a:ext>
              </a:extLst>
            </p:cNvPr>
            <p:cNvCxnSpPr>
              <a:stCxn id="10" idx="1"/>
              <a:endCxn id="13" idx="0"/>
            </p:cNvCxnSpPr>
            <p:nvPr/>
          </p:nvCxnSpPr>
          <p:spPr>
            <a:xfrm rot="5400000">
              <a:off x="4747535" y="4637128"/>
              <a:ext cx="1584750" cy="889582"/>
            </a:xfrm>
            <a:prstGeom prst="curvedConnector2">
              <a:avLst/>
            </a:prstGeom>
            <a:ln w="57150" cap="flat" cmpd="sng" algn="ctr">
              <a:solidFill>
                <a:srgbClr val="FFC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9" name="Connector: Curved 18">
              <a:extLst>
                <a:ext uri="{FF2B5EF4-FFF2-40B4-BE49-F238E27FC236}">
                  <a16:creationId xmlns:a16="http://schemas.microsoft.com/office/drawing/2014/main" id="{AFD98B5A-9DB7-BE90-5EA0-F4F62A6E8D86}"/>
                </a:ext>
              </a:extLst>
            </p:cNvPr>
            <p:cNvCxnSpPr>
              <a:stCxn id="13" idx="2"/>
              <a:endCxn id="11" idx="1"/>
            </p:cNvCxnSpPr>
            <p:nvPr/>
          </p:nvCxnSpPr>
          <p:spPr>
            <a:xfrm rot="10800000">
              <a:off x="1439551" y="4289618"/>
              <a:ext cx="1226764" cy="1584677"/>
            </a:xfrm>
            <a:prstGeom prst="curvedConnector2">
              <a:avLst/>
            </a:prstGeom>
            <a:ln w="57150" cap="flat" cmpd="sng" algn="ctr">
              <a:solidFill>
                <a:srgbClr val="FFC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0" name="Connector: Curved 19">
              <a:extLst>
                <a:ext uri="{FF2B5EF4-FFF2-40B4-BE49-F238E27FC236}">
                  <a16:creationId xmlns:a16="http://schemas.microsoft.com/office/drawing/2014/main" id="{B502EA54-9F8D-F270-DD69-DE1ADF4E38E9}"/>
                </a:ext>
              </a:extLst>
            </p:cNvPr>
            <p:cNvCxnSpPr>
              <a:stCxn id="11" idx="3"/>
              <a:endCxn id="9" idx="2"/>
            </p:cNvCxnSpPr>
            <p:nvPr/>
          </p:nvCxnSpPr>
          <p:spPr>
            <a:xfrm rot="5400000" flipH="1" flipV="1">
              <a:off x="1753957" y="2057538"/>
              <a:ext cx="712826" cy="1341638"/>
            </a:xfrm>
            <a:prstGeom prst="curvedConnector2">
              <a:avLst/>
            </a:prstGeom>
            <a:ln w="57150" cap="flat" cmpd="sng" algn="ctr">
              <a:solidFill>
                <a:srgbClr val="FFC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1" name="Connector: Curved 20">
              <a:extLst>
                <a:ext uri="{FF2B5EF4-FFF2-40B4-BE49-F238E27FC236}">
                  <a16:creationId xmlns:a16="http://schemas.microsoft.com/office/drawing/2014/main" id="{5FA74788-408D-9591-CBB9-DA2B507F9A00}"/>
                </a:ext>
              </a:extLst>
            </p:cNvPr>
            <p:cNvCxnSpPr>
              <a:cxnSpLocks/>
              <a:stCxn id="12" idx="3"/>
            </p:cNvCxnSpPr>
            <p:nvPr/>
          </p:nvCxnSpPr>
          <p:spPr>
            <a:xfrm rot="5400000" flipH="1" flipV="1">
              <a:off x="5878586" y="1032125"/>
              <a:ext cx="2261982" cy="1386452"/>
            </a:xfrm>
            <a:prstGeom prst="curvedConnector3">
              <a:avLst>
                <a:gd name="adj1" fmla="val 50000"/>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 name="Connector: Curved 21">
              <a:extLst>
                <a:ext uri="{FF2B5EF4-FFF2-40B4-BE49-F238E27FC236}">
                  <a16:creationId xmlns:a16="http://schemas.microsoft.com/office/drawing/2014/main" id="{80E4B620-829C-248C-890E-AE95C400368E}"/>
                </a:ext>
              </a:extLst>
            </p:cNvPr>
            <p:cNvCxnSpPr>
              <a:cxnSpLocks/>
              <a:stCxn id="12" idx="0"/>
            </p:cNvCxnSpPr>
            <p:nvPr/>
          </p:nvCxnSpPr>
          <p:spPr>
            <a:xfrm>
              <a:off x="7533519" y="3453064"/>
              <a:ext cx="345561" cy="509336"/>
            </a:xfrm>
            <a:prstGeom prst="curvedConnector2">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23" name="Rectangle 22">
            <a:extLst>
              <a:ext uri="{FF2B5EF4-FFF2-40B4-BE49-F238E27FC236}">
                <a16:creationId xmlns:a16="http://schemas.microsoft.com/office/drawing/2014/main" id="{47A46F41-E37A-E916-2513-B3EFEBC9445E}"/>
              </a:ext>
            </a:extLst>
          </p:cNvPr>
          <p:cNvSpPr/>
          <p:nvPr/>
        </p:nvSpPr>
        <p:spPr>
          <a:xfrm>
            <a:off x="1" y="1134318"/>
            <a:ext cx="7391834" cy="5719941"/>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29565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299A18AC-E476-EFF4-3678-3E731A3A0D02}"/>
              </a:ext>
            </a:extLst>
          </p:cNvPr>
          <p:cNvSpPr txBox="1"/>
          <p:nvPr/>
        </p:nvSpPr>
        <p:spPr>
          <a:xfrm>
            <a:off x="3109914" y="2442217"/>
            <a:ext cx="6166338" cy="1015663"/>
          </a:xfrm>
          <a:prstGeom prst="rect">
            <a:avLst/>
          </a:prstGeom>
          <a:noFill/>
        </p:spPr>
        <p:txBody>
          <a:bodyPr wrap="square" rtlCol="0">
            <a:spAutoFit/>
          </a:bodyPr>
          <a:lstStyle/>
          <a:p>
            <a:pPr algn="ctr"/>
            <a:r>
              <a:rPr lang="en-GB" sz="6000" dirty="0">
                <a:solidFill>
                  <a:schemeClr val="accent4">
                    <a:lumMod val="20000"/>
                    <a:lumOff val="80000"/>
                  </a:schemeClr>
                </a:solidFill>
              </a:rPr>
              <a:t>Feedback Survey</a:t>
            </a:r>
          </a:p>
        </p:txBody>
      </p:sp>
      <p:sp>
        <p:nvSpPr>
          <p:cNvPr id="42" name="Rectangle 4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descr="A screen shot of a computer&#10;&#10;Description automatically generated">
            <a:extLst>
              <a:ext uri="{FF2B5EF4-FFF2-40B4-BE49-F238E27FC236}">
                <a16:creationId xmlns:a16="http://schemas.microsoft.com/office/drawing/2014/main" id="{B8A637E5-1E76-AC7D-FF3A-34A30ACA43C8}"/>
              </a:ext>
            </a:extLst>
          </p:cNvPr>
          <p:cNvPicPr>
            <a:picLocks noChangeAspect="1"/>
          </p:cNvPicPr>
          <p:nvPr/>
        </p:nvPicPr>
        <p:blipFill>
          <a:blip r:embed="rId2">
            <a:extLst>
              <a:ext uri="{28A0092B-C50C-407E-A947-70E740481C1C}">
                <a14:useLocalDpi xmlns:a14="http://schemas.microsoft.com/office/drawing/2010/main" val="0"/>
              </a:ext>
            </a:extLst>
          </a:blip>
          <a:srcRect l="3231" r="-1" b="-1"/>
          <a:stretch/>
        </p:blipFill>
        <p:spPr>
          <a:xfrm>
            <a:off x="478240" y="587875"/>
            <a:ext cx="11277600" cy="5943600"/>
          </a:xfrm>
          <a:prstGeom prst="rect">
            <a:avLst/>
          </a:prstGeom>
        </p:spPr>
      </p:pic>
      <p:pic>
        <p:nvPicPr>
          <p:cNvPr id="35" name="Picture 34" descr="A screenshot of a computer&#10;&#10;Description automatically generated">
            <a:extLst>
              <a:ext uri="{FF2B5EF4-FFF2-40B4-BE49-F238E27FC236}">
                <a16:creationId xmlns:a16="http://schemas.microsoft.com/office/drawing/2014/main" id="{97BE5ACF-9525-DE92-E3D2-D51848AF02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818" y="587876"/>
            <a:ext cx="11054022" cy="5662246"/>
          </a:xfrm>
          <a:prstGeom prst="rect">
            <a:avLst/>
          </a:prstGeom>
        </p:spPr>
      </p:pic>
      <p:pic>
        <p:nvPicPr>
          <p:cNvPr id="39" name="Picture 38" descr="A screenshot of a survey&#10;&#10;Description automatically generated">
            <a:extLst>
              <a:ext uri="{FF2B5EF4-FFF2-40B4-BE49-F238E27FC236}">
                <a16:creationId xmlns:a16="http://schemas.microsoft.com/office/drawing/2014/main" id="{491E8698-0E72-031D-6617-C5D93F0E4F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022" y="816263"/>
            <a:ext cx="11111269" cy="5662246"/>
          </a:xfrm>
          <a:prstGeom prst="rect">
            <a:avLst/>
          </a:prstGeom>
        </p:spPr>
      </p:pic>
      <p:pic>
        <p:nvPicPr>
          <p:cNvPr id="57" name="Picture 56" descr="A screenshot of a computer&#10;&#10;Description automatically generated">
            <a:extLst>
              <a:ext uri="{FF2B5EF4-FFF2-40B4-BE49-F238E27FC236}">
                <a16:creationId xmlns:a16="http://schemas.microsoft.com/office/drawing/2014/main" id="{0A62AE6B-1A97-0518-FE9E-22249F4436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022" y="587019"/>
            <a:ext cx="11194818" cy="5775859"/>
          </a:xfrm>
          <a:prstGeom prst="rect">
            <a:avLst/>
          </a:prstGeom>
        </p:spPr>
      </p:pic>
      <p:pic>
        <p:nvPicPr>
          <p:cNvPr id="59" name="Picture 58" descr="A screenshot of a computer&#10;&#10;Description automatically generated">
            <a:extLst>
              <a:ext uri="{FF2B5EF4-FFF2-40B4-BE49-F238E27FC236}">
                <a16:creationId xmlns:a16="http://schemas.microsoft.com/office/drawing/2014/main" id="{422E186B-7295-9F6A-720D-1F86F33BCB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8240" y="609755"/>
            <a:ext cx="11277600" cy="5818762"/>
          </a:xfrm>
          <a:prstGeom prst="rect">
            <a:avLst/>
          </a:prstGeom>
        </p:spPr>
      </p:pic>
      <p:pic>
        <p:nvPicPr>
          <p:cNvPr id="61" name="Picture 60" descr="A screen shot of a computer&#10;&#10;Description automatically generated">
            <a:extLst>
              <a:ext uri="{FF2B5EF4-FFF2-40B4-BE49-F238E27FC236}">
                <a16:creationId xmlns:a16="http://schemas.microsoft.com/office/drawing/2014/main" id="{B85A1AAF-95F9-84A7-43A3-B17E9741F4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4716" y="587019"/>
            <a:ext cx="11241123" cy="5775859"/>
          </a:xfrm>
          <a:prstGeom prst="rect">
            <a:avLst/>
          </a:prstGeom>
        </p:spPr>
      </p:pic>
      <p:pic>
        <p:nvPicPr>
          <p:cNvPr id="63" name="Picture 62" descr="A screen shot of a bar&#10;&#10;Description automatically generated">
            <a:extLst>
              <a:ext uri="{FF2B5EF4-FFF2-40B4-BE49-F238E27FC236}">
                <a16:creationId xmlns:a16="http://schemas.microsoft.com/office/drawing/2014/main" id="{6E5D380A-6402-9E93-48EB-CA550A0624C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1560" y="587019"/>
            <a:ext cx="11395076" cy="5818762"/>
          </a:xfrm>
          <a:prstGeom prst="rect">
            <a:avLst/>
          </a:prstGeom>
        </p:spPr>
      </p:pic>
      <p:pic>
        <p:nvPicPr>
          <p:cNvPr id="65" name="Picture 64" descr="A few yellow post-it notes&#10;&#10;Description automatically generated">
            <a:extLst>
              <a:ext uri="{FF2B5EF4-FFF2-40B4-BE49-F238E27FC236}">
                <a16:creationId xmlns:a16="http://schemas.microsoft.com/office/drawing/2014/main" id="{E6D1EF97-65A1-C208-6F88-A2462A05420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15851" y="435678"/>
            <a:ext cx="10025955" cy="6166915"/>
          </a:xfrm>
          <a:prstGeom prst="rect">
            <a:avLst/>
          </a:prstGeom>
        </p:spPr>
      </p:pic>
      <p:pic>
        <p:nvPicPr>
          <p:cNvPr id="67" name="Picture 66" descr="Several yellow post-it notes&#10;&#10;Description automatically generated">
            <a:extLst>
              <a:ext uri="{FF2B5EF4-FFF2-40B4-BE49-F238E27FC236}">
                <a16:creationId xmlns:a16="http://schemas.microsoft.com/office/drawing/2014/main" id="{EC467895-185D-7B4C-680B-09526A74E7F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06377" y="435678"/>
            <a:ext cx="8553002" cy="6299386"/>
          </a:xfrm>
          <a:prstGeom prst="rect">
            <a:avLst/>
          </a:prstGeom>
        </p:spPr>
      </p:pic>
      <p:pic>
        <p:nvPicPr>
          <p:cNvPr id="69" name="Picture 68" descr="A yellow post-it note with black text&#10;&#10;Description automatically generated">
            <a:extLst>
              <a:ext uri="{FF2B5EF4-FFF2-40B4-BE49-F238E27FC236}">
                <a16:creationId xmlns:a16="http://schemas.microsoft.com/office/drawing/2014/main" id="{2851A1F1-46FB-9D39-A56D-F196CC7B1A0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5364" y="384286"/>
            <a:ext cx="11601272" cy="6147188"/>
          </a:xfrm>
          <a:prstGeom prst="rect">
            <a:avLst/>
          </a:prstGeom>
        </p:spPr>
      </p:pic>
    </p:spTree>
    <p:extLst>
      <p:ext uri="{BB962C8B-B14F-4D97-AF65-F5344CB8AC3E}">
        <p14:creationId xmlns:p14="http://schemas.microsoft.com/office/powerpoint/2010/main" val="71880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A9AE19-25F5-6C75-E9B1-64D2ADC6089D}"/>
              </a:ext>
            </a:extLst>
          </p:cNvPr>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kern="1200" dirty="0">
                <a:solidFill>
                  <a:srgbClr val="FFFFFF"/>
                </a:solidFill>
                <a:latin typeface="+mj-lt"/>
                <a:ea typeface="+mj-ea"/>
                <a:cs typeface="+mj-cs"/>
              </a:rPr>
              <a:t>Lessons Learned: </a:t>
            </a:r>
            <a:r>
              <a:rPr lang="en-US" sz="2800" kern="1200" dirty="0">
                <a:solidFill>
                  <a:srgbClr val="FFFFFF"/>
                </a:solidFill>
                <a:latin typeface="+mj-lt"/>
                <a:ea typeface="+mj-ea"/>
                <a:cs typeface="+mj-cs"/>
              </a:rPr>
              <a:t>about the CEL</a:t>
            </a:r>
            <a:endParaRPr lang="en-US" sz="4000" kern="1200" dirty="0">
              <a:solidFill>
                <a:srgbClr val="FFFFFF"/>
              </a:solidFill>
              <a:latin typeface="+mj-lt"/>
              <a:ea typeface="+mj-ea"/>
              <a:cs typeface="+mj-cs"/>
            </a:endParaRPr>
          </a:p>
        </p:txBody>
      </p:sp>
      <p:sp>
        <p:nvSpPr>
          <p:cNvPr id="3" name="TextBox 2">
            <a:extLst>
              <a:ext uri="{FF2B5EF4-FFF2-40B4-BE49-F238E27FC236}">
                <a16:creationId xmlns:a16="http://schemas.microsoft.com/office/drawing/2014/main" id="{11361E82-E63E-CE1B-8C7A-49A467061D02}"/>
              </a:ext>
            </a:extLst>
          </p:cNvPr>
          <p:cNvSpPr txBox="1"/>
          <p:nvPr/>
        </p:nvSpPr>
        <p:spPr>
          <a:xfrm>
            <a:off x="5926619" y="347242"/>
            <a:ext cx="5972155" cy="6157730"/>
          </a:xfrm>
          <a:prstGeom prst="rect">
            <a:avLst/>
          </a:prstGeom>
        </p:spPr>
        <p:txBody>
          <a:bodyPr vert="horz" lIns="91440" tIns="45720" rIns="91440" bIns="45720" rtlCol="0" anchor="ctr">
            <a:normAutofit/>
          </a:bodyPr>
          <a:lstStyle/>
          <a:p>
            <a:pPr>
              <a:lnSpc>
                <a:spcPct val="90000"/>
              </a:lnSpc>
              <a:spcAft>
                <a:spcPts val="600"/>
              </a:spcAft>
            </a:pPr>
            <a:r>
              <a:rPr lang="en-US" sz="1400" dirty="0"/>
              <a:t>We asked feedback to the participant via survey and we learned the following:</a:t>
            </a:r>
          </a:p>
          <a:p>
            <a:pPr indent="-228600">
              <a:lnSpc>
                <a:spcPct val="90000"/>
              </a:lnSpc>
              <a:spcAft>
                <a:spcPts val="600"/>
              </a:spcAft>
              <a:buFont typeface="Arial" panose="020B0604020202020204" pitchFamily="34" charset="0"/>
              <a:buChar char="•"/>
            </a:pPr>
            <a:endParaRPr lang="en-US" sz="1400" dirty="0"/>
          </a:p>
          <a:p>
            <a:pPr marL="285750" indent="-228600">
              <a:lnSpc>
                <a:spcPct val="90000"/>
              </a:lnSpc>
              <a:spcAft>
                <a:spcPts val="600"/>
              </a:spcAft>
              <a:buFont typeface="Arial" panose="020B0604020202020204" pitchFamily="34" charset="0"/>
              <a:buChar char="•"/>
            </a:pPr>
            <a:r>
              <a:rPr lang="en-US" sz="1400" dirty="0"/>
              <a:t>Improvement suggestions for the workshops:</a:t>
            </a:r>
          </a:p>
          <a:p>
            <a:pPr marL="742950" lvl="1" indent="-228600">
              <a:lnSpc>
                <a:spcPct val="90000"/>
              </a:lnSpc>
              <a:spcAft>
                <a:spcPts val="600"/>
              </a:spcAft>
              <a:buFont typeface="Arial" panose="020B0604020202020204" pitchFamily="34" charset="0"/>
              <a:buChar char="•"/>
            </a:pPr>
            <a:r>
              <a:rPr lang="en-US" sz="1400" dirty="0"/>
              <a:t>Make session schedule available well ahead of time</a:t>
            </a:r>
          </a:p>
          <a:p>
            <a:pPr marL="742950" lvl="1" indent="-228600">
              <a:lnSpc>
                <a:spcPct val="90000"/>
              </a:lnSpc>
              <a:spcAft>
                <a:spcPts val="600"/>
              </a:spcAft>
              <a:buFont typeface="Arial" panose="020B0604020202020204" pitchFamily="34" charset="0"/>
              <a:buChar char="•"/>
            </a:pPr>
            <a:r>
              <a:rPr lang="en-US" sz="1400" dirty="0"/>
              <a:t>Block calendar slot to remind people to do their “homework”</a:t>
            </a:r>
          </a:p>
          <a:p>
            <a:pPr marL="742950" lvl="1" indent="-228600">
              <a:lnSpc>
                <a:spcPct val="90000"/>
              </a:lnSpc>
              <a:spcAft>
                <a:spcPts val="600"/>
              </a:spcAft>
              <a:buFont typeface="Arial" panose="020B0604020202020204" pitchFamily="34" charset="0"/>
              <a:buChar char="•"/>
            </a:pPr>
            <a:r>
              <a:rPr lang="en-US" sz="1400" dirty="0"/>
              <a:t>Do not cancel when people are missing</a:t>
            </a:r>
          </a:p>
          <a:p>
            <a:pPr indent="-228600">
              <a:lnSpc>
                <a:spcPct val="90000"/>
              </a:lnSpc>
              <a:spcAft>
                <a:spcPts val="600"/>
              </a:spcAft>
              <a:buFont typeface="Arial" panose="020B0604020202020204" pitchFamily="34" charset="0"/>
              <a:buChar char="•"/>
            </a:pPr>
            <a:endParaRPr lang="en-US" sz="1400" dirty="0"/>
          </a:p>
          <a:p>
            <a:pPr lvl="1" indent="-228600">
              <a:lnSpc>
                <a:spcPct val="90000"/>
              </a:lnSpc>
              <a:spcAft>
                <a:spcPts val="600"/>
              </a:spcAft>
              <a:buFont typeface="Arial" panose="020B0604020202020204" pitchFamily="34" charset="0"/>
              <a:buChar char="•"/>
            </a:pPr>
            <a:endParaRPr lang="en-US" sz="1400" dirty="0"/>
          </a:p>
          <a:p>
            <a:pPr marL="285750" indent="-228600">
              <a:lnSpc>
                <a:spcPct val="90000"/>
              </a:lnSpc>
              <a:spcAft>
                <a:spcPts val="600"/>
              </a:spcAft>
              <a:buFont typeface="Arial" panose="020B0604020202020204" pitchFamily="34" charset="0"/>
              <a:buChar char="•"/>
            </a:pPr>
            <a:r>
              <a:rPr lang="en-US" sz="1400" dirty="0"/>
              <a:t>Find a mechanism to make prioritization activity more transparent, or even open to everyone</a:t>
            </a:r>
          </a:p>
          <a:p>
            <a:pPr marL="285750" indent="-228600">
              <a:lnSpc>
                <a:spcPct val="90000"/>
              </a:lnSpc>
              <a:spcAft>
                <a:spcPts val="600"/>
              </a:spcAft>
              <a:buFont typeface="Arial" panose="020B0604020202020204" pitchFamily="34" charset="0"/>
              <a:buChar char="•"/>
            </a:pPr>
            <a:endParaRPr lang="en-US" sz="1400" dirty="0"/>
          </a:p>
          <a:p>
            <a:pPr marL="285750" indent="-228600">
              <a:lnSpc>
                <a:spcPct val="90000"/>
              </a:lnSpc>
              <a:spcAft>
                <a:spcPts val="600"/>
              </a:spcAft>
              <a:buFont typeface="Arial" panose="020B0604020202020204" pitchFamily="34" charset="0"/>
              <a:buChar char="•"/>
            </a:pPr>
            <a:endParaRPr lang="en-US" sz="1400" dirty="0"/>
          </a:p>
          <a:p>
            <a:pPr marL="285750" indent="-228600">
              <a:lnSpc>
                <a:spcPct val="90000"/>
              </a:lnSpc>
              <a:spcAft>
                <a:spcPts val="600"/>
              </a:spcAft>
              <a:buFont typeface="Arial" panose="020B0604020202020204" pitchFamily="34" charset="0"/>
              <a:buChar char="•"/>
            </a:pPr>
            <a:r>
              <a:rPr lang="en-US" sz="1400" dirty="0"/>
              <a:t>Refresh the starting feedback more quickly and accelerate the whole process</a:t>
            </a:r>
          </a:p>
          <a:p>
            <a:pPr marL="285750" indent="-228600">
              <a:lnSpc>
                <a:spcPct val="90000"/>
              </a:lnSpc>
              <a:spcAft>
                <a:spcPts val="600"/>
              </a:spcAft>
              <a:buFont typeface="Arial" panose="020B0604020202020204" pitchFamily="34" charset="0"/>
              <a:buChar char="•"/>
            </a:pPr>
            <a:endParaRPr lang="en-US" sz="1400" dirty="0"/>
          </a:p>
          <a:p>
            <a:pPr marL="285750" indent="-228600">
              <a:lnSpc>
                <a:spcPct val="90000"/>
              </a:lnSpc>
              <a:spcAft>
                <a:spcPts val="600"/>
              </a:spcAft>
              <a:buFont typeface="Arial" panose="020B0604020202020204" pitchFamily="34" charset="0"/>
              <a:buChar char="•"/>
            </a:pPr>
            <a:endParaRPr lang="en-US" sz="1400" dirty="0"/>
          </a:p>
          <a:p>
            <a:pPr marL="285750" indent="-228600">
              <a:lnSpc>
                <a:spcPct val="90000"/>
              </a:lnSpc>
              <a:spcAft>
                <a:spcPts val="600"/>
              </a:spcAft>
              <a:buFont typeface="Arial" panose="020B0604020202020204" pitchFamily="34" charset="0"/>
              <a:buChar char="•"/>
            </a:pPr>
            <a:r>
              <a:rPr lang="en-US" sz="1400" dirty="0"/>
              <a:t>Launch multiple Alliances at the same time</a:t>
            </a:r>
          </a:p>
        </p:txBody>
      </p:sp>
    </p:spTree>
    <p:extLst>
      <p:ext uri="{BB962C8B-B14F-4D97-AF65-F5344CB8AC3E}">
        <p14:creationId xmlns:p14="http://schemas.microsoft.com/office/powerpoint/2010/main" val="9514466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9AE19-25F5-6C75-E9B1-64D2ADC6089D}"/>
              </a:ext>
            </a:extLst>
          </p:cNvPr>
          <p:cNvSpPr>
            <a:spLocks noGrp="1"/>
          </p:cNvSpPr>
          <p:nvPr>
            <p:ph type="title"/>
          </p:nvPr>
        </p:nvSpPr>
        <p:spPr>
          <a:xfrm>
            <a:off x="838200" y="18255"/>
            <a:ext cx="10515600" cy="1325563"/>
          </a:xfrm>
        </p:spPr>
        <p:txBody>
          <a:bodyPr/>
          <a:lstStyle/>
          <a:p>
            <a:pPr algn="ctr"/>
            <a:r>
              <a:rPr lang="en-GB" dirty="0"/>
              <a:t>Lessons learned: </a:t>
            </a:r>
            <a:r>
              <a:rPr lang="en-GB" sz="2000" dirty="0"/>
              <a:t>about the experiment</a:t>
            </a:r>
            <a:endParaRPr lang="en-GB" dirty="0"/>
          </a:p>
        </p:txBody>
      </p:sp>
      <p:grpSp>
        <p:nvGrpSpPr>
          <p:cNvPr id="6" name="Group 5">
            <a:extLst>
              <a:ext uri="{FF2B5EF4-FFF2-40B4-BE49-F238E27FC236}">
                <a16:creationId xmlns:a16="http://schemas.microsoft.com/office/drawing/2014/main" id="{62C6921B-63E3-ED81-79D7-D67B787C7F01}"/>
              </a:ext>
            </a:extLst>
          </p:cNvPr>
          <p:cNvGrpSpPr/>
          <p:nvPr/>
        </p:nvGrpSpPr>
        <p:grpSpPr>
          <a:xfrm>
            <a:off x="1100499" y="1226080"/>
            <a:ext cx="9991002" cy="5510442"/>
            <a:chOff x="220351" y="241890"/>
            <a:chExt cx="11691496" cy="6448333"/>
          </a:xfrm>
        </p:grpSpPr>
        <p:pic>
          <p:nvPicPr>
            <p:cNvPr id="7" name="Picture 6">
              <a:extLst>
                <a:ext uri="{FF2B5EF4-FFF2-40B4-BE49-F238E27FC236}">
                  <a16:creationId xmlns:a16="http://schemas.microsoft.com/office/drawing/2014/main" id="{D70E0290-ECFF-A4C3-6EB0-FBDC223C02E3}"/>
                </a:ext>
              </a:extLst>
            </p:cNvPr>
            <p:cNvPicPr>
              <a:picLocks noChangeAspect="1"/>
            </p:cNvPicPr>
            <p:nvPr/>
          </p:nvPicPr>
          <p:blipFill>
            <a:blip r:embed="rId3"/>
            <a:stretch>
              <a:fillRect/>
            </a:stretch>
          </p:blipFill>
          <p:spPr>
            <a:xfrm>
              <a:off x="7582487" y="449605"/>
              <a:ext cx="4209044" cy="2979395"/>
            </a:xfrm>
            <a:prstGeom prst="rect">
              <a:avLst/>
            </a:prstGeom>
          </p:spPr>
        </p:pic>
        <p:sp>
          <p:nvSpPr>
            <p:cNvPr id="8" name="Cloud 7">
              <a:extLst>
                <a:ext uri="{FF2B5EF4-FFF2-40B4-BE49-F238E27FC236}">
                  <a16:creationId xmlns:a16="http://schemas.microsoft.com/office/drawing/2014/main" id="{A051139D-F756-4DDC-0DF1-3FA5DEE1E943}"/>
                </a:ext>
              </a:extLst>
            </p:cNvPr>
            <p:cNvSpPr/>
            <p:nvPr/>
          </p:nvSpPr>
          <p:spPr>
            <a:xfrm>
              <a:off x="400469" y="384728"/>
              <a:ext cx="2438400" cy="134753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Reason for Change</a:t>
              </a:r>
            </a:p>
          </p:txBody>
        </p:sp>
        <p:sp>
          <p:nvSpPr>
            <p:cNvPr id="9" name="Cloud 8">
              <a:extLst>
                <a:ext uri="{FF2B5EF4-FFF2-40B4-BE49-F238E27FC236}">
                  <a16:creationId xmlns:a16="http://schemas.microsoft.com/office/drawing/2014/main" id="{0193EC0E-BA3F-FB6E-CE74-F6B8BFF1AA11}"/>
                </a:ext>
              </a:extLst>
            </p:cNvPr>
            <p:cNvSpPr/>
            <p:nvPr/>
          </p:nvSpPr>
          <p:spPr>
            <a:xfrm>
              <a:off x="2774343" y="1732265"/>
              <a:ext cx="2207215" cy="127935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t>Leadership</a:t>
              </a:r>
            </a:p>
          </p:txBody>
        </p:sp>
        <p:sp>
          <p:nvSpPr>
            <p:cNvPr id="10" name="Cloud 9">
              <a:extLst>
                <a:ext uri="{FF2B5EF4-FFF2-40B4-BE49-F238E27FC236}">
                  <a16:creationId xmlns:a16="http://schemas.microsoft.com/office/drawing/2014/main" id="{919D6CC4-C9A2-A3C5-09CD-C6515B4213C7}"/>
                </a:ext>
              </a:extLst>
            </p:cNvPr>
            <p:cNvSpPr/>
            <p:nvPr/>
          </p:nvSpPr>
          <p:spPr>
            <a:xfrm>
              <a:off x="4765501" y="2943442"/>
              <a:ext cx="2438400" cy="134753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Who to include?</a:t>
              </a:r>
            </a:p>
          </p:txBody>
        </p:sp>
        <p:sp>
          <p:nvSpPr>
            <p:cNvPr id="11" name="Cloud 10">
              <a:extLst>
                <a:ext uri="{FF2B5EF4-FFF2-40B4-BE49-F238E27FC236}">
                  <a16:creationId xmlns:a16="http://schemas.microsoft.com/office/drawing/2014/main" id="{D997E5D2-EE81-0317-3D15-7D0BD29A7BDA}"/>
                </a:ext>
              </a:extLst>
            </p:cNvPr>
            <p:cNvSpPr/>
            <p:nvPr/>
          </p:nvSpPr>
          <p:spPr>
            <a:xfrm>
              <a:off x="220351" y="3011622"/>
              <a:ext cx="2438400" cy="127935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Culture</a:t>
              </a:r>
            </a:p>
          </p:txBody>
        </p:sp>
        <p:sp>
          <p:nvSpPr>
            <p:cNvPr id="12" name="Cloud 11">
              <a:extLst>
                <a:ext uri="{FF2B5EF4-FFF2-40B4-BE49-F238E27FC236}">
                  <a16:creationId xmlns:a16="http://schemas.microsoft.com/office/drawing/2014/main" id="{52B9EECB-0578-D8A7-61D4-5445AF6E0AC2}"/>
                </a:ext>
              </a:extLst>
            </p:cNvPr>
            <p:cNvSpPr/>
            <p:nvPr/>
          </p:nvSpPr>
          <p:spPr>
            <a:xfrm>
              <a:off x="5097151" y="2779295"/>
              <a:ext cx="2438400" cy="134753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Feedback Taskforce</a:t>
              </a:r>
            </a:p>
          </p:txBody>
        </p:sp>
        <p:sp>
          <p:nvSpPr>
            <p:cNvPr id="13" name="Cloud 12">
              <a:extLst>
                <a:ext uri="{FF2B5EF4-FFF2-40B4-BE49-F238E27FC236}">
                  <a16:creationId xmlns:a16="http://schemas.microsoft.com/office/drawing/2014/main" id="{46738A41-6F94-E11B-3578-BD46FB6B23BF}"/>
                </a:ext>
              </a:extLst>
            </p:cNvPr>
            <p:cNvSpPr/>
            <p:nvPr/>
          </p:nvSpPr>
          <p:spPr>
            <a:xfrm>
              <a:off x="2658751" y="5200525"/>
              <a:ext cx="2438400" cy="134753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Structure and Process</a:t>
              </a:r>
            </a:p>
          </p:txBody>
        </p:sp>
        <p:sp>
          <p:nvSpPr>
            <p:cNvPr id="14" name="Cloud 13">
              <a:extLst>
                <a:ext uri="{FF2B5EF4-FFF2-40B4-BE49-F238E27FC236}">
                  <a16:creationId xmlns:a16="http://schemas.microsoft.com/office/drawing/2014/main" id="{2A98BB1E-BE43-1231-BC41-B8D397C9B542}"/>
                </a:ext>
              </a:extLst>
            </p:cNvPr>
            <p:cNvSpPr/>
            <p:nvPr/>
          </p:nvSpPr>
          <p:spPr>
            <a:xfrm>
              <a:off x="904370" y="241890"/>
              <a:ext cx="2438400" cy="134753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How to improve as a system?</a:t>
              </a:r>
            </a:p>
          </p:txBody>
        </p:sp>
        <p:pic>
          <p:nvPicPr>
            <p:cNvPr id="15" name="Picture 14">
              <a:extLst>
                <a:ext uri="{FF2B5EF4-FFF2-40B4-BE49-F238E27FC236}">
                  <a16:creationId xmlns:a16="http://schemas.microsoft.com/office/drawing/2014/main" id="{CF75CC45-62A0-8903-206F-BA9EF967ED02}"/>
                </a:ext>
              </a:extLst>
            </p:cNvPr>
            <p:cNvPicPr>
              <a:picLocks noChangeAspect="1"/>
            </p:cNvPicPr>
            <p:nvPr/>
          </p:nvPicPr>
          <p:blipFill>
            <a:blip r:embed="rId3"/>
            <a:stretch>
              <a:fillRect/>
            </a:stretch>
          </p:blipFill>
          <p:spPr>
            <a:xfrm>
              <a:off x="7702803" y="3710828"/>
              <a:ext cx="4209044" cy="2979395"/>
            </a:xfrm>
            <a:prstGeom prst="rect">
              <a:avLst/>
            </a:prstGeom>
          </p:spPr>
        </p:pic>
        <p:cxnSp>
          <p:nvCxnSpPr>
            <p:cNvPr id="16" name="Connector: Curved 15">
              <a:extLst>
                <a:ext uri="{FF2B5EF4-FFF2-40B4-BE49-F238E27FC236}">
                  <a16:creationId xmlns:a16="http://schemas.microsoft.com/office/drawing/2014/main" id="{D044DFDF-082A-84F0-5833-BEEC0EFA8519}"/>
                </a:ext>
              </a:extLst>
            </p:cNvPr>
            <p:cNvCxnSpPr>
              <a:stCxn id="8" idx="1"/>
              <a:endCxn id="9" idx="2"/>
            </p:cNvCxnSpPr>
            <p:nvPr/>
          </p:nvCxnSpPr>
          <p:spPr>
            <a:xfrm rot="16200000" flipH="1">
              <a:off x="1879872" y="1470627"/>
              <a:ext cx="641114" cy="1161520"/>
            </a:xfrm>
            <a:prstGeom prst="curvedConnector2">
              <a:avLst/>
            </a:prstGeom>
            <a:ln w="57150" cap="flat" cmpd="sng" algn="ctr">
              <a:solidFill>
                <a:srgbClr val="FFC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7" name="Connector: Curved 16">
              <a:extLst>
                <a:ext uri="{FF2B5EF4-FFF2-40B4-BE49-F238E27FC236}">
                  <a16:creationId xmlns:a16="http://schemas.microsoft.com/office/drawing/2014/main" id="{E28CF6C8-8488-F09C-F1DA-38A7232022B5}"/>
                </a:ext>
              </a:extLst>
            </p:cNvPr>
            <p:cNvCxnSpPr>
              <a:stCxn id="9" idx="0"/>
              <a:endCxn id="12" idx="3"/>
            </p:cNvCxnSpPr>
            <p:nvPr/>
          </p:nvCxnSpPr>
          <p:spPr>
            <a:xfrm>
              <a:off x="4979719" y="2371944"/>
              <a:ext cx="1336632" cy="484398"/>
            </a:xfrm>
            <a:prstGeom prst="curvedConnector2">
              <a:avLst/>
            </a:prstGeom>
            <a:ln w="57150" cap="flat" cmpd="sng" algn="ctr">
              <a:solidFill>
                <a:srgbClr val="FFC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8" name="Connector: Curved 17">
              <a:extLst>
                <a:ext uri="{FF2B5EF4-FFF2-40B4-BE49-F238E27FC236}">
                  <a16:creationId xmlns:a16="http://schemas.microsoft.com/office/drawing/2014/main" id="{C692E9B6-3C76-5C4F-3175-BFE719D08C87}"/>
                </a:ext>
              </a:extLst>
            </p:cNvPr>
            <p:cNvCxnSpPr>
              <a:stCxn id="10" idx="1"/>
              <a:endCxn id="13" idx="0"/>
            </p:cNvCxnSpPr>
            <p:nvPr/>
          </p:nvCxnSpPr>
          <p:spPr>
            <a:xfrm rot="5400000">
              <a:off x="4747535" y="4637128"/>
              <a:ext cx="1584750" cy="889582"/>
            </a:xfrm>
            <a:prstGeom prst="curvedConnector2">
              <a:avLst/>
            </a:prstGeom>
            <a:ln w="57150" cap="flat" cmpd="sng" algn="ctr">
              <a:solidFill>
                <a:srgbClr val="FFC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9" name="Connector: Curved 18">
              <a:extLst>
                <a:ext uri="{FF2B5EF4-FFF2-40B4-BE49-F238E27FC236}">
                  <a16:creationId xmlns:a16="http://schemas.microsoft.com/office/drawing/2014/main" id="{AFD98B5A-9DB7-BE90-5EA0-F4F62A6E8D86}"/>
                </a:ext>
              </a:extLst>
            </p:cNvPr>
            <p:cNvCxnSpPr>
              <a:stCxn id="13" idx="2"/>
              <a:endCxn id="11" idx="1"/>
            </p:cNvCxnSpPr>
            <p:nvPr/>
          </p:nvCxnSpPr>
          <p:spPr>
            <a:xfrm rot="10800000">
              <a:off x="1439551" y="4289618"/>
              <a:ext cx="1226764" cy="1584677"/>
            </a:xfrm>
            <a:prstGeom prst="curvedConnector2">
              <a:avLst/>
            </a:prstGeom>
            <a:ln w="57150" cap="flat" cmpd="sng" algn="ctr">
              <a:solidFill>
                <a:srgbClr val="FFC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0" name="Connector: Curved 19">
              <a:extLst>
                <a:ext uri="{FF2B5EF4-FFF2-40B4-BE49-F238E27FC236}">
                  <a16:creationId xmlns:a16="http://schemas.microsoft.com/office/drawing/2014/main" id="{B502EA54-9F8D-F270-DD69-DE1ADF4E38E9}"/>
                </a:ext>
              </a:extLst>
            </p:cNvPr>
            <p:cNvCxnSpPr>
              <a:stCxn id="11" idx="3"/>
              <a:endCxn id="9" idx="2"/>
            </p:cNvCxnSpPr>
            <p:nvPr/>
          </p:nvCxnSpPr>
          <p:spPr>
            <a:xfrm rot="5400000" flipH="1" flipV="1">
              <a:off x="1753957" y="2057538"/>
              <a:ext cx="712826" cy="1341638"/>
            </a:xfrm>
            <a:prstGeom prst="curvedConnector2">
              <a:avLst/>
            </a:prstGeom>
            <a:ln w="57150" cap="flat" cmpd="sng" algn="ctr">
              <a:solidFill>
                <a:srgbClr val="FFC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1" name="Connector: Curved 20">
              <a:extLst>
                <a:ext uri="{FF2B5EF4-FFF2-40B4-BE49-F238E27FC236}">
                  <a16:creationId xmlns:a16="http://schemas.microsoft.com/office/drawing/2014/main" id="{5FA74788-408D-9591-CBB9-DA2B507F9A00}"/>
                </a:ext>
              </a:extLst>
            </p:cNvPr>
            <p:cNvCxnSpPr>
              <a:cxnSpLocks/>
              <a:stCxn id="12" idx="3"/>
            </p:cNvCxnSpPr>
            <p:nvPr/>
          </p:nvCxnSpPr>
          <p:spPr>
            <a:xfrm rot="5400000" flipH="1" flipV="1">
              <a:off x="5878586" y="1032125"/>
              <a:ext cx="2261982" cy="1386452"/>
            </a:xfrm>
            <a:prstGeom prst="curvedConnector3">
              <a:avLst>
                <a:gd name="adj1" fmla="val 50000"/>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 name="Connector: Curved 21">
              <a:extLst>
                <a:ext uri="{FF2B5EF4-FFF2-40B4-BE49-F238E27FC236}">
                  <a16:creationId xmlns:a16="http://schemas.microsoft.com/office/drawing/2014/main" id="{80E4B620-829C-248C-890E-AE95C400368E}"/>
                </a:ext>
              </a:extLst>
            </p:cNvPr>
            <p:cNvCxnSpPr>
              <a:cxnSpLocks/>
              <a:stCxn id="12" idx="0"/>
            </p:cNvCxnSpPr>
            <p:nvPr/>
          </p:nvCxnSpPr>
          <p:spPr>
            <a:xfrm>
              <a:off x="7533519" y="3453064"/>
              <a:ext cx="345561" cy="509336"/>
            </a:xfrm>
            <a:prstGeom prst="curvedConnector2">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23" name="Rectangle 22">
            <a:extLst>
              <a:ext uri="{FF2B5EF4-FFF2-40B4-BE49-F238E27FC236}">
                <a16:creationId xmlns:a16="http://schemas.microsoft.com/office/drawing/2014/main" id="{47A46F41-E37A-E916-2513-B3EFEBC9445E}"/>
              </a:ext>
            </a:extLst>
          </p:cNvPr>
          <p:cNvSpPr/>
          <p:nvPr/>
        </p:nvSpPr>
        <p:spPr>
          <a:xfrm>
            <a:off x="7199378" y="1337804"/>
            <a:ext cx="4186707" cy="2605816"/>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22258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A9AE19-25F5-6C75-E9B1-64D2ADC6089D}"/>
              </a:ext>
            </a:extLst>
          </p:cNvPr>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kern="1200" dirty="0">
                <a:solidFill>
                  <a:srgbClr val="FFFFFF"/>
                </a:solidFill>
                <a:latin typeface="+mj-lt"/>
                <a:ea typeface="+mj-ea"/>
                <a:cs typeface="+mj-cs"/>
              </a:rPr>
              <a:t>Lessons Learned: </a:t>
            </a:r>
            <a:r>
              <a:rPr lang="en-US" sz="2800" kern="1200" dirty="0">
                <a:solidFill>
                  <a:srgbClr val="FFFFFF"/>
                </a:solidFill>
                <a:latin typeface="+mj-lt"/>
                <a:ea typeface="+mj-ea"/>
                <a:cs typeface="+mj-cs"/>
              </a:rPr>
              <a:t>about the experiment</a:t>
            </a:r>
            <a:endParaRPr lang="en-US" sz="4000" kern="1200" dirty="0">
              <a:solidFill>
                <a:srgbClr val="FFFFFF"/>
              </a:solidFill>
              <a:latin typeface="+mj-lt"/>
              <a:ea typeface="+mj-ea"/>
              <a:cs typeface="+mj-cs"/>
            </a:endParaRPr>
          </a:p>
        </p:txBody>
      </p:sp>
      <p:sp>
        <p:nvSpPr>
          <p:cNvPr id="4" name="TextBox 3">
            <a:extLst>
              <a:ext uri="{FF2B5EF4-FFF2-40B4-BE49-F238E27FC236}">
                <a16:creationId xmlns:a16="http://schemas.microsoft.com/office/drawing/2014/main" id="{655C7469-D5C2-7EB5-D791-7A4C81A46BF2}"/>
              </a:ext>
            </a:extLst>
          </p:cNvPr>
          <p:cNvSpPr txBox="1"/>
          <p:nvPr/>
        </p:nvSpPr>
        <p:spPr>
          <a:xfrm>
            <a:off x="5826730" y="175541"/>
            <a:ext cx="6273480" cy="2031325"/>
          </a:xfrm>
          <a:prstGeom prst="rect">
            <a:avLst/>
          </a:prstGeom>
          <a:noFill/>
        </p:spPr>
        <p:txBody>
          <a:bodyPr wrap="square" rtlCol="0">
            <a:spAutoFit/>
          </a:bodyPr>
          <a:lstStyle/>
          <a:p>
            <a:pPr marL="285750" indent="-285750">
              <a:buFont typeface="Arial" panose="020B0604020202020204" pitchFamily="34" charset="0"/>
              <a:buChar char="•"/>
            </a:pPr>
            <a:r>
              <a:rPr lang="en-GB" dirty="0"/>
              <a:t>Some people asked to apply the experiment, were made aware too late and weren’t bought in</a:t>
            </a:r>
          </a:p>
          <a:p>
            <a:pPr marL="285750" indent="-285750">
              <a:buFont typeface="Arial" panose="020B0604020202020204" pitchFamily="34" charset="0"/>
              <a:buChar char="•"/>
            </a:pPr>
            <a:r>
              <a:rPr lang="en-GB" dirty="0"/>
              <a:t>The implementation of the process was too cumbersome and felt like too much overhead for many</a:t>
            </a:r>
          </a:p>
          <a:p>
            <a:pPr marL="285750" indent="-285750">
              <a:buFont typeface="Arial" panose="020B0604020202020204" pitchFamily="34" charset="0"/>
              <a:buChar char="•"/>
            </a:pPr>
            <a:r>
              <a:rPr lang="en-GB" dirty="0"/>
              <a:t>People on the receiving end of the experiment found it useful and found it much easier to get up to speed in the teams</a:t>
            </a:r>
          </a:p>
        </p:txBody>
      </p:sp>
      <p:sp>
        <p:nvSpPr>
          <p:cNvPr id="5" name="TextBox 4">
            <a:extLst>
              <a:ext uri="{FF2B5EF4-FFF2-40B4-BE49-F238E27FC236}">
                <a16:creationId xmlns:a16="http://schemas.microsoft.com/office/drawing/2014/main" id="{2FB8169E-D0C2-0FFB-8537-726813F761F9}"/>
              </a:ext>
            </a:extLst>
          </p:cNvPr>
          <p:cNvSpPr txBox="1"/>
          <p:nvPr/>
        </p:nvSpPr>
        <p:spPr>
          <a:xfrm>
            <a:off x="5726799" y="4150848"/>
            <a:ext cx="6473343" cy="2031325"/>
          </a:xfrm>
          <a:prstGeom prst="rect">
            <a:avLst/>
          </a:prstGeom>
          <a:noFill/>
        </p:spPr>
        <p:txBody>
          <a:bodyPr wrap="square" rtlCol="0">
            <a:spAutoFit/>
          </a:bodyPr>
          <a:lstStyle/>
          <a:p>
            <a:pPr marL="285750" indent="-285750">
              <a:buFont typeface="Arial" panose="020B0604020202020204" pitchFamily="34" charset="0"/>
              <a:buChar char="•"/>
            </a:pPr>
            <a:r>
              <a:rPr lang="en-GB" dirty="0"/>
              <a:t>We will simplify the process and remove some of the artifacts we agreed to capture</a:t>
            </a:r>
          </a:p>
          <a:p>
            <a:pPr marL="285750" indent="-285750">
              <a:buFont typeface="Arial" panose="020B0604020202020204" pitchFamily="34" charset="0"/>
              <a:buChar char="•"/>
            </a:pPr>
            <a:r>
              <a:rPr lang="en-GB" dirty="0"/>
              <a:t>We need to improve the communication:</a:t>
            </a:r>
          </a:p>
          <a:p>
            <a:pPr marL="742950" lvl="1" indent="-285750">
              <a:buFont typeface="Arial" panose="020B0604020202020204" pitchFamily="34" charset="0"/>
              <a:buChar char="•"/>
            </a:pPr>
            <a:r>
              <a:rPr lang="en-GB" dirty="0"/>
              <a:t>E.g. run a short training session with every team manager making sure they are aware of the experiment</a:t>
            </a:r>
          </a:p>
          <a:p>
            <a:pPr marL="742950" lvl="1" indent="-285750">
              <a:buFont typeface="Arial" panose="020B0604020202020204" pitchFamily="34" charset="0"/>
              <a:buChar char="•"/>
            </a:pPr>
            <a:r>
              <a:rPr lang="en-GB" dirty="0"/>
              <a:t>Advertise the talk at the next company hall meeting</a:t>
            </a:r>
          </a:p>
          <a:p>
            <a:pPr marL="742950" lvl="1" indent="-285750">
              <a:buFont typeface="Arial" panose="020B0604020202020204" pitchFamily="34" charset="0"/>
              <a:buChar char="•"/>
            </a:pPr>
            <a:r>
              <a:rPr lang="en-GB" dirty="0"/>
              <a:t>Add link to the Confluence process into our Intranet</a:t>
            </a:r>
          </a:p>
        </p:txBody>
      </p:sp>
      <p:sp>
        <p:nvSpPr>
          <p:cNvPr id="6" name="TextBox 5">
            <a:extLst>
              <a:ext uri="{FF2B5EF4-FFF2-40B4-BE49-F238E27FC236}">
                <a16:creationId xmlns:a16="http://schemas.microsoft.com/office/drawing/2014/main" id="{766CF401-8249-82FB-F154-F05486D82CC9}"/>
              </a:ext>
            </a:extLst>
          </p:cNvPr>
          <p:cNvSpPr txBox="1"/>
          <p:nvPr/>
        </p:nvSpPr>
        <p:spPr>
          <a:xfrm>
            <a:off x="8032831" y="3512687"/>
            <a:ext cx="1340432" cy="461665"/>
          </a:xfrm>
          <a:prstGeom prst="rect">
            <a:avLst/>
          </a:prstGeom>
          <a:noFill/>
        </p:spPr>
        <p:txBody>
          <a:bodyPr wrap="none" rtlCol="0">
            <a:spAutoFit/>
          </a:bodyPr>
          <a:lstStyle/>
          <a:p>
            <a:r>
              <a:rPr lang="en-GB" sz="2400" b="1" dirty="0"/>
              <a:t>Actions:</a:t>
            </a:r>
          </a:p>
        </p:txBody>
      </p:sp>
      <p:pic>
        <p:nvPicPr>
          <p:cNvPr id="8" name="Graphic 7" descr="Thumbs up sign with solid fill">
            <a:extLst>
              <a:ext uri="{FF2B5EF4-FFF2-40B4-BE49-F238E27FC236}">
                <a16:creationId xmlns:a16="http://schemas.microsoft.com/office/drawing/2014/main" id="{063A646E-6E48-5C90-0F30-A9FE0E0978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1152" y="2246843"/>
            <a:ext cx="914400" cy="914400"/>
          </a:xfrm>
          <a:prstGeom prst="rect">
            <a:avLst/>
          </a:prstGeom>
        </p:spPr>
      </p:pic>
      <p:pic>
        <p:nvPicPr>
          <p:cNvPr id="10" name="Graphic 9" descr="Thumbs Down with solid fill">
            <a:extLst>
              <a:ext uri="{FF2B5EF4-FFF2-40B4-BE49-F238E27FC236}">
                <a16:creationId xmlns:a16="http://schemas.microsoft.com/office/drawing/2014/main" id="{63873F2A-AEE3-E77E-8F0E-3B1FDE3983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04523" y="2357413"/>
            <a:ext cx="914400" cy="914400"/>
          </a:xfrm>
          <a:prstGeom prst="rect">
            <a:avLst/>
          </a:prstGeom>
        </p:spPr>
      </p:pic>
      <p:pic>
        <p:nvPicPr>
          <p:cNvPr id="12" name="Graphic 11" descr="Refresh with solid fill">
            <a:extLst>
              <a:ext uri="{FF2B5EF4-FFF2-40B4-BE49-F238E27FC236}">
                <a16:creationId xmlns:a16="http://schemas.microsoft.com/office/drawing/2014/main" id="{3DC6A553-3543-E075-CC91-CB597FD7B8F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45847" y="2282071"/>
            <a:ext cx="914400" cy="914400"/>
          </a:xfrm>
          <a:prstGeom prst="rect">
            <a:avLst/>
          </a:prstGeom>
        </p:spPr>
      </p:pic>
    </p:spTree>
    <p:extLst>
      <p:ext uri="{BB962C8B-B14F-4D97-AF65-F5344CB8AC3E}">
        <p14:creationId xmlns:p14="http://schemas.microsoft.com/office/powerpoint/2010/main" val="119243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87D27D8-6F25-2330-FDAC-E153FAD86E3E}"/>
              </a:ext>
            </a:extLst>
          </p:cNvPr>
          <p:cNvSpPr>
            <a:spLocks noGrp="1"/>
          </p:cNvSpPr>
          <p:nvPr>
            <p:ph type="title"/>
          </p:nvPr>
        </p:nvSpPr>
        <p:spPr>
          <a:xfrm>
            <a:off x="1030147" y="348865"/>
            <a:ext cx="10385473" cy="877729"/>
          </a:xfrm>
        </p:spPr>
        <p:txBody>
          <a:bodyPr anchor="ctr">
            <a:normAutofit/>
          </a:bodyPr>
          <a:lstStyle/>
          <a:p>
            <a:r>
              <a:rPr lang="en-GB" sz="4000" dirty="0">
                <a:solidFill>
                  <a:srgbClr val="FFFFFF"/>
                </a:solidFill>
              </a:rPr>
              <a:t>Where are we now?</a:t>
            </a:r>
          </a:p>
        </p:txBody>
      </p:sp>
      <p:graphicFrame>
        <p:nvGraphicFramePr>
          <p:cNvPr id="5" name="Content Placeholder 2">
            <a:extLst>
              <a:ext uri="{FF2B5EF4-FFF2-40B4-BE49-F238E27FC236}">
                <a16:creationId xmlns:a16="http://schemas.microsoft.com/office/drawing/2014/main" id="{52C20949-478F-C3E4-3D1E-6769FCD2661B}"/>
              </a:ext>
            </a:extLst>
          </p:cNvPr>
          <p:cNvGraphicFramePr>
            <a:graphicFrameLocks noGrp="1"/>
          </p:cNvGraphicFramePr>
          <p:nvPr>
            <p:ph idx="1"/>
            <p:extLst>
              <p:ext uri="{D42A27DB-BD31-4B8C-83A1-F6EECF244321}">
                <p14:modId xmlns:p14="http://schemas.microsoft.com/office/powerpoint/2010/main" val="279307685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4201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F7B18-630A-82EB-E775-3FBCF01E3911}"/>
              </a:ext>
            </a:extLst>
          </p:cNvPr>
          <p:cNvSpPr>
            <a:spLocks noGrp="1"/>
          </p:cNvSpPr>
          <p:nvPr>
            <p:ph type="title"/>
          </p:nvPr>
        </p:nvSpPr>
        <p:spPr>
          <a:xfrm>
            <a:off x="838200" y="0"/>
            <a:ext cx="10515600" cy="1325563"/>
          </a:xfrm>
        </p:spPr>
        <p:txBody>
          <a:bodyPr/>
          <a:lstStyle/>
          <a:p>
            <a:pPr algn="ctr"/>
            <a:r>
              <a:rPr lang="en-GB" dirty="0"/>
              <a:t>Useful Tools &amp; References</a:t>
            </a:r>
          </a:p>
        </p:txBody>
      </p:sp>
      <p:sp>
        <p:nvSpPr>
          <p:cNvPr id="3" name="Content Placeholder 2">
            <a:extLst>
              <a:ext uri="{FF2B5EF4-FFF2-40B4-BE49-F238E27FC236}">
                <a16:creationId xmlns:a16="http://schemas.microsoft.com/office/drawing/2014/main" id="{39E09B0F-8684-952C-C2B4-C7EE835FE65E}"/>
              </a:ext>
            </a:extLst>
          </p:cNvPr>
          <p:cNvSpPr>
            <a:spLocks noGrp="1"/>
          </p:cNvSpPr>
          <p:nvPr>
            <p:ph idx="1"/>
          </p:nvPr>
        </p:nvSpPr>
        <p:spPr>
          <a:xfrm>
            <a:off x="508000" y="1219200"/>
            <a:ext cx="10972800" cy="5223428"/>
          </a:xfrm>
        </p:spPr>
        <p:txBody>
          <a:bodyPr>
            <a:normAutofit lnSpcReduction="10000"/>
          </a:bodyPr>
          <a:lstStyle/>
          <a:p>
            <a:r>
              <a:rPr lang="en-GB" dirty="0"/>
              <a:t>“Change.” by Simon Power: </a:t>
            </a:r>
            <a:r>
              <a:rPr lang="en-GB" dirty="0">
                <a:hlinkClick r:id="rId2"/>
              </a:rPr>
              <a:t>https://amzn.eu/d/6GccYP8</a:t>
            </a:r>
            <a:endParaRPr lang="en-GB" dirty="0"/>
          </a:p>
          <a:p>
            <a:pPr marL="0" indent="0">
              <a:buNone/>
            </a:pPr>
            <a:endParaRPr lang="en-GB" dirty="0"/>
          </a:p>
          <a:p>
            <a:r>
              <a:rPr lang="en-GB" dirty="0"/>
              <a:t>My </a:t>
            </a:r>
            <a:r>
              <a:rPr lang="en-GB" dirty="0" err="1"/>
              <a:t>Miroverse</a:t>
            </a:r>
            <a:r>
              <a:rPr lang="en-GB" dirty="0"/>
              <a:t> template for Sense Making activity: </a:t>
            </a:r>
            <a:r>
              <a:rPr lang="en-GB" sz="2600" dirty="0">
                <a:hlinkClick r:id="rId3"/>
              </a:rPr>
              <a:t>https://miro.com/miroverse/sense-making-activity/?social=copy-link</a:t>
            </a:r>
            <a:endParaRPr lang="en-GB" sz="2600" dirty="0"/>
          </a:p>
          <a:p>
            <a:endParaRPr lang="en-GB" sz="2200" dirty="0"/>
          </a:p>
          <a:p>
            <a:r>
              <a:rPr lang="en-GB" dirty="0"/>
              <a:t>My </a:t>
            </a:r>
            <a:r>
              <a:rPr lang="en-GB" dirty="0" err="1"/>
              <a:t>Miroverse</a:t>
            </a:r>
            <a:r>
              <a:rPr lang="en-GB" dirty="0"/>
              <a:t> template for Alliance activities (working agreement &amp; experiment design): </a:t>
            </a:r>
            <a:br>
              <a:rPr lang="en-GB" dirty="0"/>
            </a:br>
            <a:r>
              <a:rPr lang="en-GB" sz="2600" dirty="0">
                <a:hlinkClick r:id="rId4"/>
              </a:rPr>
              <a:t>https://miro.com/miroverse/build-an-alliance-for-experiments-design/?social=copy-link</a:t>
            </a:r>
            <a:endParaRPr lang="en-GB" sz="2600" dirty="0"/>
          </a:p>
          <a:p>
            <a:endParaRPr lang="en-GB" sz="2000" dirty="0"/>
          </a:p>
          <a:p>
            <a:endParaRPr lang="en-GB" sz="2000" dirty="0"/>
          </a:p>
          <a:p>
            <a:pPr marL="0" indent="0">
              <a:buNone/>
            </a:pPr>
            <a:r>
              <a:rPr lang="en-GB" sz="2000" dirty="0"/>
              <a:t>Email me: </a:t>
            </a:r>
            <a:r>
              <a:rPr lang="en-GB" sz="2000" dirty="0">
                <a:hlinkClick r:id="rId5"/>
              </a:rPr>
              <a:t>caruso.ser@gmail.com</a:t>
            </a:r>
            <a:endParaRPr lang="en-GB" sz="2000" dirty="0"/>
          </a:p>
          <a:p>
            <a:pPr marL="0" indent="0">
              <a:buNone/>
            </a:pPr>
            <a:r>
              <a:rPr lang="en-GB" sz="2000" dirty="0"/>
              <a:t>LinkedIn: </a:t>
            </a:r>
            <a:r>
              <a:rPr lang="en-GB" sz="2000" dirty="0">
                <a:hlinkClick r:id="rId6"/>
              </a:rPr>
              <a:t>https://www.linkedin.com/in/serenacaruso/</a:t>
            </a:r>
            <a:r>
              <a:rPr lang="en-GB" sz="2000" dirty="0"/>
              <a:t> </a:t>
            </a:r>
          </a:p>
          <a:p>
            <a:pPr marL="0" indent="0">
              <a:buNone/>
            </a:pPr>
            <a:endParaRPr lang="en-GB" sz="2000" dirty="0"/>
          </a:p>
          <a:p>
            <a:pPr marL="0" indent="0">
              <a:buNone/>
            </a:pPr>
            <a:endParaRPr lang="en-GB" dirty="0"/>
          </a:p>
        </p:txBody>
      </p:sp>
      <p:sp>
        <p:nvSpPr>
          <p:cNvPr id="5" name="Rectangle 4">
            <a:extLst>
              <a:ext uri="{FF2B5EF4-FFF2-40B4-BE49-F238E27FC236}">
                <a16:creationId xmlns:a16="http://schemas.microsoft.com/office/drawing/2014/main" id="{A298473E-4B6F-4F77-D304-AA175FF8B52C}"/>
              </a:ext>
            </a:extLst>
          </p:cNvPr>
          <p:cNvSpPr/>
          <p:nvPr/>
        </p:nvSpPr>
        <p:spPr>
          <a:xfrm rot="21080416">
            <a:off x="6455680" y="4455156"/>
            <a:ext cx="5452582" cy="1754326"/>
          </a:xfrm>
          <a:prstGeom prst="rect">
            <a:avLst/>
          </a:prstGeom>
          <a:noFill/>
        </p:spPr>
        <p:txBody>
          <a:bodyPr wrap="square" lIns="91440" tIns="45720" rIns="91440" bIns="45720">
            <a:spAutoFit/>
          </a:bodyPr>
          <a:lstStyle/>
          <a:p>
            <a:pPr algn="ctr"/>
            <a:r>
              <a:rPr lang="en-GB" sz="3600" b="1" dirty="0">
                <a:ln w="12700">
                  <a:solidFill>
                    <a:schemeClr val="accent5"/>
                  </a:solidFill>
                  <a:prstDash val="solid"/>
                </a:ln>
                <a:pattFill prst="ltDnDiag">
                  <a:fgClr>
                    <a:schemeClr val="accent5">
                      <a:lumMod val="60000"/>
                      <a:lumOff val="40000"/>
                    </a:schemeClr>
                  </a:fgClr>
                  <a:bgClr>
                    <a:schemeClr val="bg1"/>
                  </a:bgClr>
                </a:pattFill>
              </a:rPr>
              <a:t>Let me know your story and adaptation of process and templates!</a:t>
            </a:r>
          </a:p>
        </p:txBody>
      </p:sp>
    </p:spTree>
    <p:extLst>
      <p:ext uri="{BB962C8B-B14F-4D97-AF65-F5344CB8AC3E}">
        <p14:creationId xmlns:p14="http://schemas.microsoft.com/office/powerpoint/2010/main" val="974323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B5D51000-36A1-FA85-0E37-5BEC66BD86C8}"/>
              </a:ext>
            </a:extLst>
          </p:cNvPr>
          <p:cNvPicPr>
            <a:picLocks noChangeAspect="1"/>
          </p:cNvPicPr>
          <p:nvPr/>
        </p:nvPicPr>
        <p:blipFill>
          <a:blip r:embed="rId3"/>
          <a:stretch>
            <a:fillRect/>
          </a:stretch>
        </p:blipFill>
        <p:spPr>
          <a:xfrm>
            <a:off x="1992080" y="3640820"/>
            <a:ext cx="2867097" cy="2867097"/>
          </a:xfrm>
          <a:prstGeom prst="rect">
            <a:avLst/>
          </a:prstGeom>
        </p:spPr>
      </p:pic>
      <p:pic>
        <p:nvPicPr>
          <p:cNvPr id="37" name="Picture 36">
            <a:extLst>
              <a:ext uri="{FF2B5EF4-FFF2-40B4-BE49-F238E27FC236}">
                <a16:creationId xmlns:a16="http://schemas.microsoft.com/office/drawing/2014/main" id="{DCAD628E-A63B-429C-CF52-5643FF415433}"/>
              </a:ext>
            </a:extLst>
          </p:cNvPr>
          <p:cNvPicPr>
            <a:picLocks noChangeAspect="1"/>
          </p:cNvPicPr>
          <p:nvPr/>
        </p:nvPicPr>
        <p:blipFill>
          <a:blip r:embed="rId4"/>
          <a:stretch>
            <a:fillRect/>
          </a:stretch>
        </p:blipFill>
        <p:spPr>
          <a:xfrm>
            <a:off x="642783" y="259009"/>
            <a:ext cx="2698595" cy="2698595"/>
          </a:xfrm>
          <a:prstGeom prst="rect">
            <a:avLst/>
          </a:prstGeom>
        </p:spPr>
      </p:pic>
      <p:pic>
        <p:nvPicPr>
          <p:cNvPr id="39" name="Picture 38">
            <a:extLst>
              <a:ext uri="{FF2B5EF4-FFF2-40B4-BE49-F238E27FC236}">
                <a16:creationId xmlns:a16="http://schemas.microsoft.com/office/drawing/2014/main" id="{91EE0EF4-27F8-84A9-E953-563EE00D2DAD}"/>
              </a:ext>
            </a:extLst>
          </p:cNvPr>
          <p:cNvPicPr>
            <a:picLocks noChangeAspect="1"/>
          </p:cNvPicPr>
          <p:nvPr/>
        </p:nvPicPr>
        <p:blipFill>
          <a:blip r:embed="rId5"/>
          <a:stretch>
            <a:fillRect/>
          </a:stretch>
        </p:blipFill>
        <p:spPr>
          <a:xfrm>
            <a:off x="8266331" y="3925071"/>
            <a:ext cx="3601578" cy="2352907"/>
          </a:xfrm>
          <a:prstGeom prst="rect">
            <a:avLst/>
          </a:prstGeom>
        </p:spPr>
      </p:pic>
      <p:pic>
        <p:nvPicPr>
          <p:cNvPr id="41" name="Picture 40">
            <a:extLst>
              <a:ext uri="{FF2B5EF4-FFF2-40B4-BE49-F238E27FC236}">
                <a16:creationId xmlns:a16="http://schemas.microsoft.com/office/drawing/2014/main" id="{138AC35F-8B24-56F8-5F6F-1AE869AF84C1}"/>
              </a:ext>
            </a:extLst>
          </p:cNvPr>
          <p:cNvPicPr>
            <a:picLocks noChangeAspect="1"/>
          </p:cNvPicPr>
          <p:nvPr/>
        </p:nvPicPr>
        <p:blipFill>
          <a:blip r:embed="rId6"/>
          <a:stretch>
            <a:fillRect/>
          </a:stretch>
        </p:blipFill>
        <p:spPr>
          <a:xfrm>
            <a:off x="5979875" y="381208"/>
            <a:ext cx="2454199" cy="2454199"/>
          </a:xfrm>
          <a:prstGeom prst="rect">
            <a:avLst/>
          </a:prstGeom>
        </p:spPr>
      </p:pic>
      <p:sp>
        <p:nvSpPr>
          <p:cNvPr id="2" name="TextBox 1">
            <a:extLst>
              <a:ext uri="{FF2B5EF4-FFF2-40B4-BE49-F238E27FC236}">
                <a16:creationId xmlns:a16="http://schemas.microsoft.com/office/drawing/2014/main" id="{7D58E5B7-E758-B32B-ACF6-09A1877FD627}"/>
              </a:ext>
            </a:extLst>
          </p:cNvPr>
          <p:cNvSpPr txBox="1"/>
          <p:nvPr/>
        </p:nvSpPr>
        <p:spPr>
          <a:xfrm rot="21274700">
            <a:off x="4698881" y="532793"/>
            <a:ext cx="1409360" cy="646331"/>
          </a:xfrm>
          <a:prstGeom prst="rect">
            <a:avLst/>
          </a:prstGeom>
          <a:noFill/>
        </p:spPr>
        <p:txBody>
          <a:bodyPr wrap="none" rtlCol="0">
            <a:spAutoFit/>
          </a:bodyPr>
          <a:lstStyle/>
          <a:p>
            <a:r>
              <a:rPr lang="en-GB" sz="3600" dirty="0"/>
              <a:t>scope</a:t>
            </a:r>
            <a:endParaRPr lang="en-GB" dirty="0"/>
          </a:p>
        </p:txBody>
      </p:sp>
      <p:sp>
        <p:nvSpPr>
          <p:cNvPr id="3" name="TextBox 2">
            <a:extLst>
              <a:ext uri="{FF2B5EF4-FFF2-40B4-BE49-F238E27FC236}">
                <a16:creationId xmlns:a16="http://schemas.microsoft.com/office/drawing/2014/main" id="{A0EE8937-659F-721D-37A7-7971A7A16ED4}"/>
              </a:ext>
            </a:extLst>
          </p:cNvPr>
          <p:cNvSpPr txBox="1"/>
          <p:nvPr/>
        </p:nvSpPr>
        <p:spPr>
          <a:xfrm rot="1249483">
            <a:off x="2708373" y="2415610"/>
            <a:ext cx="2432280" cy="523220"/>
          </a:xfrm>
          <a:prstGeom prst="rect">
            <a:avLst/>
          </a:prstGeom>
          <a:noFill/>
        </p:spPr>
        <p:txBody>
          <a:bodyPr wrap="square">
            <a:spAutoFit/>
          </a:bodyPr>
          <a:lstStyle/>
          <a:p>
            <a:pPr algn="ctr"/>
            <a:r>
              <a:rPr lang="en-GB" sz="2800" dirty="0"/>
              <a:t>problem</a:t>
            </a:r>
          </a:p>
        </p:txBody>
      </p:sp>
      <p:sp>
        <p:nvSpPr>
          <p:cNvPr id="4" name="TextBox 3">
            <a:extLst>
              <a:ext uri="{FF2B5EF4-FFF2-40B4-BE49-F238E27FC236}">
                <a16:creationId xmlns:a16="http://schemas.microsoft.com/office/drawing/2014/main" id="{9A604299-D072-0EA7-AC6B-52210FDAE51E}"/>
              </a:ext>
            </a:extLst>
          </p:cNvPr>
          <p:cNvSpPr txBox="1"/>
          <p:nvPr/>
        </p:nvSpPr>
        <p:spPr>
          <a:xfrm rot="626675">
            <a:off x="5949953" y="4588074"/>
            <a:ext cx="2599366" cy="584775"/>
          </a:xfrm>
          <a:prstGeom prst="rect">
            <a:avLst/>
          </a:prstGeom>
          <a:noFill/>
        </p:spPr>
        <p:txBody>
          <a:bodyPr wrap="square">
            <a:spAutoFit/>
          </a:bodyPr>
          <a:lstStyle/>
          <a:p>
            <a:pPr algn="ctr"/>
            <a:r>
              <a:rPr lang="en-GB" sz="3200" dirty="0"/>
              <a:t>ownership</a:t>
            </a:r>
            <a:endParaRPr lang="en-GB" dirty="0"/>
          </a:p>
        </p:txBody>
      </p:sp>
      <p:sp>
        <p:nvSpPr>
          <p:cNvPr id="5" name="TextBox 4">
            <a:extLst>
              <a:ext uri="{FF2B5EF4-FFF2-40B4-BE49-F238E27FC236}">
                <a16:creationId xmlns:a16="http://schemas.microsoft.com/office/drawing/2014/main" id="{C844F441-A096-CF85-DFC4-1CCEEA37E8BF}"/>
              </a:ext>
            </a:extLst>
          </p:cNvPr>
          <p:cNvSpPr txBox="1"/>
          <p:nvPr/>
        </p:nvSpPr>
        <p:spPr>
          <a:xfrm rot="21310912">
            <a:off x="8612091" y="1738739"/>
            <a:ext cx="2260718" cy="523220"/>
          </a:xfrm>
          <a:prstGeom prst="rect">
            <a:avLst/>
          </a:prstGeom>
          <a:noFill/>
        </p:spPr>
        <p:txBody>
          <a:bodyPr wrap="square">
            <a:spAutoFit/>
          </a:bodyPr>
          <a:lstStyle/>
          <a:p>
            <a:pPr algn="ctr"/>
            <a:r>
              <a:rPr lang="en-GB" sz="2800" dirty="0"/>
              <a:t>impact</a:t>
            </a:r>
            <a:endParaRPr lang="en-GB" dirty="0"/>
          </a:p>
        </p:txBody>
      </p:sp>
      <p:sp>
        <p:nvSpPr>
          <p:cNvPr id="6" name="TextBox 5">
            <a:extLst>
              <a:ext uri="{FF2B5EF4-FFF2-40B4-BE49-F238E27FC236}">
                <a16:creationId xmlns:a16="http://schemas.microsoft.com/office/drawing/2014/main" id="{9B3965A3-3696-BB4B-AB41-44F33AB2188F}"/>
              </a:ext>
            </a:extLst>
          </p:cNvPr>
          <p:cNvSpPr txBox="1"/>
          <p:nvPr/>
        </p:nvSpPr>
        <p:spPr>
          <a:xfrm rot="20799378">
            <a:off x="351637" y="4833820"/>
            <a:ext cx="2432280" cy="523220"/>
          </a:xfrm>
          <a:prstGeom prst="rect">
            <a:avLst/>
          </a:prstGeom>
          <a:noFill/>
        </p:spPr>
        <p:txBody>
          <a:bodyPr wrap="square">
            <a:spAutoFit/>
          </a:bodyPr>
          <a:lstStyle/>
          <a:p>
            <a:pPr algn="ctr"/>
            <a:r>
              <a:rPr lang="en-GB" sz="2800" dirty="0"/>
              <a:t>result</a:t>
            </a:r>
          </a:p>
        </p:txBody>
      </p:sp>
      <p:sp>
        <p:nvSpPr>
          <p:cNvPr id="7" name="Thought Bubble: Cloud 6">
            <a:extLst>
              <a:ext uri="{FF2B5EF4-FFF2-40B4-BE49-F238E27FC236}">
                <a16:creationId xmlns:a16="http://schemas.microsoft.com/office/drawing/2014/main" id="{86E1B507-1F4B-8601-7734-5F95715F1B28}"/>
              </a:ext>
            </a:extLst>
          </p:cNvPr>
          <p:cNvSpPr/>
          <p:nvPr/>
        </p:nvSpPr>
        <p:spPr>
          <a:xfrm>
            <a:off x="4677975" y="3122137"/>
            <a:ext cx="2109454" cy="1130304"/>
          </a:xfrm>
          <a:prstGeom prst="cloudCallout">
            <a:avLst>
              <a:gd name="adj1" fmla="val -53246"/>
              <a:gd name="adj2" fmla="val 7274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What if… shame I can’t</a:t>
            </a:r>
          </a:p>
        </p:txBody>
      </p:sp>
      <p:sp>
        <p:nvSpPr>
          <p:cNvPr id="8" name="Thought Bubble: Cloud 7">
            <a:extLst>
              <a:ext uri="{FF2B5EF4-FFF2-40B4-BE49-F238E27FC236}">
                <a16:creationId xmlns:a16="http://schemas.microsoft.com/office/drawing/2014/main" id="{5A1B32D2-4E6F-502D-3987-ED365FEE6E62}"/>
              </a:ext>
            </a:extLst>
          </p:cNvPr>
          <p:cNvSpPr/>
          <p:nvPr/>
        </p:nvSpPr>
        <p:spPr>
          <a:xfrm>
            <a:off x="265043" y="2956771"/>
            <a:ext cx="1934147" cy="989540"/>
          </a:xfrm>
          <a:prstGeom prst="cloudCallout">
            <a:avLst>
              <a:gd name="adj1" fmla="val 10589"/>
              <a:gd name="adj2" fmla="val -10456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Everything is great</a:t>
            </a:r>
          </a:p>
        </p:txBody>
      </p:sp>
      <p:sp>
        <p:nvSpPr>
          <p:cNvPr id="9" name="Thought Bubble: Cloud 8">
            <a:extLst>
              <a:ext uri="{FF2B5EF4-FFF2-40B4-BE49-F238E27FC236}">
                <a16:creationId xmlns:a16="http://schemas.microsoft.com/office/drawing/2014/main" id="{9446B492-A98E-411C-9AA9-65E31FEF5100}"/>
              </a:ext>
            </a:extLst>
          </p:cNvPr>
          <p:cNvSpPr/>
          <p:nvPr/>
        </p:nvSpPr>
        <p:spPr>
          <a:xfrm>
            <a:off x="9742450" y="2355978"/>
            <a:ext cx="2125459" cy="1219248"/>
          </a:xfrm>
          <a:prstGeom prst="cloudCallout">
            <a:avLst>
              <a:gd name="adj1" fmla="val -53246"/>
              <a:gd name="adj2" fmla="val 7274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I wish someone did something to help…</a:t>
            </a:r>
          </a:p>
        </p:txBody>
      </p:sp>
      <p:sp>
        <p:nvSpPr>
          <p:cNvPr id="11" name="Speech Bubble: Oval 10">
            <a:extLst>
              <a:ext uri="{FF2B5EF4-FFF2-40B4-BE49-F238E27FC236}">
                <a16:creationId xmlns:a16="http://schemas.microsoft.com/office/drawing/2014/main" id="{833681A2-9853-0D40-62DD-80933E7174D7}"/>
              </a:ext>
            </a:extLst>
          </p:cNvPr>
          <p:cNvSpPr/>
          <p:nvPr/>
        </p:nvSpPr>
        <p:spPr>
          <a:xfrm>
            <a:off x="8580789" y="259010"/>
            <a:ext cx="1940598" cy="919904"/>
          </a:xfrm>
          <a:prstGeom prst="wedgeEllipseCallout">
            <a:avLst>
              <a:gd name="adj1" fmla="val -64550"/>
              <a:gd name="adj2" fmla="val 4748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I’m changing this, I know best!</a:t>
            </a:r>
          </a:p>
        </p:txBody>
      </p:sp>
    </p:spTree>
    <p:extLst>
      <p:ext uri="{BB962C8B-B14F-4D97-AF65-F5344CB8AC3E}">
        <p14:creationId xmlns:p14="http://schemas.microsoft.com/office/powerpoint/2010/main" val="93911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animBg="1"/>
      <p:bldP spid="8" grpId="0" animBg="1"/>
      <p:bldP spid="9"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Folded Corner 4">
            <a:extLst>
              <a:ext uri="{FF2B5EF4-FFF2-40B4-BE49-F238E27FC236}">
                <a16:creationId xmlns:a16="http://schemas.microsoft.com/office/drawing/2014/main" id="{CC66864B-9652-E94A-467A-11A934573CC5}"/>
              </a:ext>
            </a:extLst>
          </p:cNvPr>
          <p:cNvSpPr/>
          <p:nvPr/>
        </p:nvSpPr>
        <p:spPr>
          <a:xfrm>
            <a:off x="1451810" y="3220452"/>
            <a:ext cx="1812758" cy="914400"/>
          </a:xfrm>
          <a:prstGeom prst="foldedCorner">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People Support feedback</a:t>
            </a:r>
          </a:p>
        </p:txBody>
      </p:sp>
      <p:sp>
        <p:nvSpPr>
          <p:cNvPr id="6" name="Rectangle: Folded Corner 5">
            <a:extLst>
              <a:ext uri="{FF2B5EF4-FFF2-40B4-BE49-F238E27FC236}">
                <a16:creationId xmlns:a16="http://schemas.microsoft.com/office/drawing/2014/main" id="{D814C52C-F975-F7EC-7266-B09DACC75EA3}"/>
              </a:ext>
            </a:extLst>
          </p:cNvPr>
          <p:cNvSpPr/>
          <p:nvPr/>
        </p:nvSpPr>
        <p:spPr>
          <a:xfrm>
            <a:off x="232610" y="1716503"/>
            <a:ext cx="2157664" cy="978567"/>
          </a:xfrm>
          <a:prstGeom prst="foldedCorner">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Release / Project Retrospectives</a:t>
            </a:r>
          </a:p>
        </p:txBody>
      </p:sp>
      <p:sp>
        <p:nvSpPr>
          <p:cNvPr id="7" name="Rectangle: Folded Corner 6">
            <a:extLst>
              <a:ext uri="{FF2B5EF4-FFF2-40B4-BE49-F238E27FC236}">
                <a16:creationId xmlns:a16="http://schemas.microsoft.com/office/drawing/2014/main" id="{753029C0-08D2-DD3F-6C8F-ABF58547BDB8}"/>
              </a:ext>
            </a:extLst>
          </p:cNvPr>
          <p:cNvSpPr/>
          <p:nvPr/>
        </p:nvSpPr>
        <p:spPr>
          <a:xfrm>
            <a:off x="7634306" y="667072"/>
            <a:ext cx="1812758" cy="914400"/>
          </a:xfrm>
          <a:prstGeom prst="foldedCorner">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Internal Audit</a:t>
            </a:r>
          </a:p>
        </p:txBody>
      </p:sp>
      <p:sp>
        <p:nvSpPr>
          <p:cNvPr id="8" name="Rectangle: Folded Corner 7">
            <a:extLst>
              <a:ext uri="{FF2B5EF4-FFF2-40B4-BE49-F238E27FC236}">
                <a16:creationId xmlns:a16="http://schemas.microsoft.com/office/drawing/2014/main" id="{4957C2B0-A943-738D-A8DF-0414C3D9A0E7}"/>
              </a:ext>
            </a:extLst>
          </p:cNvPr>
          <p:cNvSpPr/>
          <p:nvPr/>
        </p:nvSpPr>
        <p:spPr>
          <a:xfrm>
            <a:off x="2969719" y="5455535"/>
            <a:ext cx="2277978" cy="914400"/>
          </a:xfrm>
          <a:prstGeom prst="foldedCorner">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Direct CEO Feedback Channel</a:t>
            </a:r>
          </a:p>
        </p:txBody>
      </p:sp>
      <p:sp>
        <p:nvSpPr>
          <p:cNvPr id="9" name="Rectangle: Folded Corner 8">
            <a:extLst>
              <a:ext uri="{FF2B5EF4-FFF2-40B4-BE49-F238E27FC236}">
                <a16:creationId xmlns:a16="http://schemas.microsoft.com/office/drawing/2014/main" id="{C2CDA380-3D10-9797-7682-C8B5B55435B7}"/>
              </a:ext>
            </a:extLst>
          </p:cNvPr>
          <p:cNvSpPr/>
          <p:nvPr/>
        </p:nvSpPr>
        <p:spPr>
          <a:xfrm>
            <a:off x="393031" y="4411579"/>
            <a:ext cx="1812758" cy="914400"/>
          </a:xfrm>
          <a:prstGeom prst="foldedCorner">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HR Employee Survey</a:t>
            </a:r>
          </a:p>
        </p:txBody>
      </p:sp>
      <p:sp>
        <p:nvSpPr>
          <p:cNvPr id="10" name="Rectangle: Folded Corner 9">
            <a:extLst>
              <a:ext uri="{FF2B5EF4-FFF2-40B4-BE49-F238E27FC236}">
                <a16:creationId xmlns:a16="http://schemas.microsoft.com/office/drawing/2014/main" id="{CB609E6F-7F83-BC6F-C100-226B3F31D4A3}"/>
              </a:ext>
            </a:extLst>
          </p:cNvPr>
          <p:cNvSpPr/>
          <p:nvPr/>
        </p:nvSpPr>
        <p:spPr>
          <a:xfrm>
            <a:off x="8031503" y="4152621"/>
            <a:ext cx="1812758" cy="914400"/>
          </a:xfrm>
          <a:prstGeom prst="foldedCorner">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Company Council</a:t>
            </a:r>
          </a:p>
        </p:txBody>
      </p:sp>
      <p:sp>
        <p:nvSpPr>
          <p:cNvPr id="11" name="Rectangle: Folded Corner 10">
            <a:extLst>
              <a:ext uri="{FF2B5EF4-FFF2-40B4-BE49-F238E27FC236}">
                <a16:creationId xmlns:a16="http://schemas.microsoft.com/office/drawing/2014/main" id="{E1E04A28-E2C9-EEAD-630D-2888DD77543E}"/>
              </a:ext>
            </a:extLst>
          </p:cNvPr>
          <p:cNvSpPr/>
          <p:nvPr/>
        </p:nvSpPr>
        <p:spPr>
          <a:xfrm>
            <a:off x="6148135" y="5539456"/>
            <a:ext cx="2277978" cy="874295"/>
          </a:xfrm>
          <a:prstGeom prst="foldedCorne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Project Management Improvements log</a:t>
            </a:r>
          </a:p>
        </p:txBody>
      </p:sp>
      <p:sp>
        <p:nvSpPr>
          <p:cNvPr id="13" name="Rectangle: Folded Corner 12">
            <a:extLst>
              <a:ext uri="{FF2B5EF4-FFF2-40B4-BE49-F238E27FC236}">
                <a16:creationId xmlns:a16="http://schemas.microsoft.com/office/drawing/2014/main" id="{6C88DCAB-0CE1-D3FE-0FC1-53ACB8413D29}"/>
              </a:ext>
            </a:extLst>
          </p:cNvPr>
          <p:cNvSpPr/>
          <p:nvPr/>
        </p:nvSpPr>
        <p:spPr>
          <a:xfrm>
            <a:off x="1264431" y="733921"/>
            <a:ext cx="1812758" cy="914400"/>
          </a:xfrm>
          <a:prstGeom prst="foldedCorner">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Team Retrospectives</a:t>
            </a:r>
          </a:p>
        </p:txBody>
      </p:sp>
      <p:sp>
        <p:nvSpPr>
          <p:cNvPr id="14" name="Rectangle: Folded Corner 13">
            <a:extLst>
              <a:ext uri="{FF2B5EF4-FFF2-40B4-BE49-F238E27FC236}">
                <a16:creationId xmlns:a16="http://schemas.microsoft.com/office/drawing/2014/main" id="{42143E3F-9C15-F04D-4515-DFE1BCA02806}"/>
              </a:ext>
            </a:extLst>
          </p:cNvPr>
          <p:cNvSpPr/>
          <p:nvPr/>
        </p:nvSpPr>
        <p:spPr>
          <a:xfrm>
            <a:off x="4335377" y="488065"/>
            <a:ext cx="1812758" cy="914400"/>
          </a:xfrm>
          <a:prstGeom prst="foldedCorner">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management 1:1s</a:t>
            </a:r>
          </a:p>
        </p:txBody>
      </p:sp>
      <p:sp>
        <p:nvSpPr>
          <p:cNvPr id="17" name="Rectangle: Folded Corner 16">
            <a:extLst>
              <a:ext uri="{FF2B5EF4-FFF2-40B4-BE49-F238E27FC236}">
                <a16:creationId xmlns:a16="http://schemas.microsoft.com/office/drawing/2014/main" id="{9B3D2F32-651A-1D2A-974A-90874A8E24CD}"/>
              </a:ext>
            </a:extLst>
          </p:cNvPr>
          <p:cNvSpPr/>
          <p:nvPr/>
        </p:nvSpPr>
        <p:spPr>
          <a:xfrm>
            <a:off x="9833811" y="2971800"/>
            <a:ext cx="1812758" cy="914400"/>
          </a:xfrm>
          <a:prstGeom prst="foldedCorner">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coaching 1:1s</a:t>
            </a:r>
          </a:p>
        </p:txBody>
      </p:sp>
      <p:sp>
        <p:nvSpPr>
          <p:cNvPr id="18" name="Rectangle: Folded Corner 17">
            <a:extLst>
              <a:ext uri="{FF2B5EF4-FFF2-40B4-BE49-F238E27FC236}">
                <a16:creationId xmlns:a16="http://schemas.microsoft.com/office/drawing/2014/main" id="{10B271B3-453B-DA26-9F5A-B5D69EB43AC0}"/>
              </a:ext>
            </a:extLst>
          </p:cNvPr>
          <p:cNvSpPr/>
          <p:nvPr/>
        </p:nvSpPr>
        <p:spPr>
          <a:xfrm>
            <a:off x="9447064" y="2020162"/>
            <a:ext cx="1812758" cy="914400"/>
          </a:xfrm>
          <a:prstGeom prst="foldedCorner">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Teams Health Checks</a:t>
            </a:r>
          </a:p>
        </p:txBody>
      </p:sp>
      <p:sp>
        <p:nvSpPr>
          <p:cNvPr id="4" name="Rectangle 3">
            <a:extLst>
              <a:ext uri="{FF2B5EF4-FFF2-40B4-BE49-F238E27FC236}">
                <a16:creationId xmlns:a16="http://schemas.microsoft.com/office/drawing/2014/main" id="{95B2B9AE-627C-B8E8-38F7-A6AD108A74D1}"/>
              </a:ext>
            </a:extLst>
          </p:cNvPr>
          <p:cNvSpPr/>
          <p:nvPr/>
        </p:nvSpPr>
        <p:spPr>
          <a:xfrm>
            <a:off x="3874167" y="2571889"/>
            <a:ext cx="4089004" cy="1754326"/>
          </a:xfrm>
          <a:prstGeom prst="rect">
            <a:avLst/>
          </a:prstGeom>
          <a:noFill/>
        </p:spPr>
        <p:txBody>
          <a:bodyPr wrap="none" lIns="91440" tIns="45720" rIns="91440" bIns="45720">
            <a:spAutoFit/>
          </a:bodyPr>
          <a:lstStyle/>
          <a:p>
            <a:pPr algn="ctr"/>
            <a:r>
              <a:rPr lang="en-GB"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Feedback is </a:t>
            </a:r>
          </a:p>
          <a:p>
            <a:pPr algn="ctr"/>
            <a:r>
              <a:rPr lang="en-GB"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Key</a:t>
            </a:r>
          </a:p>
        </p:txBody>
      </p:sp>
    </p:spTree>
    <p:extLst>
      <p:ext uri="{BB962C8B-B14F-4D97-AF65-F5344CB8AC3E}">
        <p14:creationId xmlns:p14="http://schemas.microsoft.com/office/powerpoint/2010/main" val="3883435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3" grpId="0" animBg="1"/>
      <p:bldP spid="14" grpId="0" animBg="1"/>
      <p:bldP spid="17"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FCDD23B-75C8-427B-BD08-53C8156CD7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267E8B7-10B9-8D64-11FB-44174F351ED8}"/>
              </a:ext>
            </a:extLst>
          </p:cNvPr>
          <p:cNvPicPr>
            <a:picLocks noChangeAspect="1"/>
          </p:cNvPicPr>
          <p:nvPr/>
        </p:nvPicPr>
        <p:blipFill>
          <a:blip r:embed="rId3"/>
          <a:stretch/>
        </p:blipFill>
        <p:spPr>
          <a:xfrm>
            <a:off x="470917" y="153624"/>
            <a:ext cx="7164729" cy="5071591"/>
          </a:xfrm>
          <a:prstGeom prst="rect">
            <a:avLst/>
          </a:prstGeom>
        </p:spPr>
      </p:pic>
      <p:sp>
        <p:nvSpPr>
          <p:cNvPr id="17" name="Rectangle 16">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4" y="5282206"/>
            <a:ext cx="12192264" cy="1163844"/>
          </a:xfrm>
          <a:prstGeom prst="rect">
            <a:avLst/>
          </a:prstGeom>
          <a:gradFill>
            <a:gsLst>
              <a:gs pos="28000">
                <a:schemeClr val="accent1">
                  <a:lumMod val="75000"/>
                  <a:alpha val="11000"/>
                </a:schemeClr>
              </a:gs>
              <a:gs pos="100000">
                <a:srgbClr val="000000">
                  <a:alpha val="77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5282206"/>
            <a:ext cx="12191998" cy="1586485"/>
          </a:xfrm>
          <a:prstGeom prst="rect">
            <a:avLst/>
          </a:prstGeom>
          <a:gradFill>
            <a:gsLst>
              <a:gs pos="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BD4F66-7036-AC5E-2494-3AC8265DA8D8}"/>
              </a:ext>
            </a:extLst>
          </p:cNvPr>
          <p:cNvSpPr>
            <a:spLocks noGrp="1"/>
          </p:cNvSpPr>
          <p:nvPr>
            <p:ph type="title"/>
          </p:nvPr>
        </p:nvSpPr>
        <p:spPr>
          <a:xfrm>
            <a:off x="699715" y="5635366"/>
            <a:ext cx="7091299" cy="898581"/>
          </a:xfrm>
        </p:spPr>
        <p:txBody>
          <a:bodyPr vert="horz" lIns="91440" tIns="45720" rIns="91440" bIns="45720" rtlCol="0" anchor="ctr">
            <a:normAutofit/>
          </a:bodyPr>
          <a:lstStyle/>
          <a:p>
            <a:r>
              <a:rPr lang="en-US" sz="4000" kern="1200">
                <a:solidFill>
                  <a:srgbClr val="FFFFFF"/>
                </a:solidFill>
                <a:latin typeface="+mj-lt"/>
                <a:ea typeface="+mj-ea"/>
                <a:cs typeface="+mj-cs"/>
              </a:rPr>
              <a:t>Enterprise Change Pattern</a:t>
            </a:r>
          </a:p>
        </p:txBody>
      </p:sp>
      <p:sp>
        <p:nvSpPr>
          <p:cNvPr id="21" name="Rectangle 20">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5282206"/>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10" descr="A book cover with orange lines and text&#10;&#10;Description automatically generated">
            <a:extLst>
              <a:ext uri="{FF2B5EF4-FFF2-40B4-BE49-F238E27FC236}">
                <a16:creationId xmlns:a16="http://schemas.microsoft.com/office/drawing/2014/main" id="{617335E1-F928-E72D-DC23-BBEFFD28E1AE}"/>
              </a:ext>
            </a:extLst>
          </p:cNvPr>
          <p:cNvPicPr>
            <a:picLocks noGrp="1" noChangeAspect="1"/>
          </p:cNvPicPr>
          <p:nvPr>
            <p:ph idx="1"/>
          </p:nvPr>
        </p:nvPicPr>
        <p:blipFill>
          <a:blip r:embed="rId4"/>
          <a:srcRect t="2365" b="11033"/>
          <a:stretch/>
        </p:blipFill>
        <p:spPr>
          <a:xfrm>
            <a:off x="8128856" y="1"/>
            <a:ext cx="4063143" cy="5291384"/>
          </a:xfrm>
          <a:prstGeom prst="rect">
            <a:avLst/>
          </a:prstGeom>
        </p:spPr>
      </p:pic>
    </p:spTree>
    <p:extLst>
      <p:ext uri="{BB962C8B-B14F-4D97-AF65-F5344CB8AC3E}">
        <p14:creationId xmlns:p14="http://schemas.microsoft.com/office/powerpoint/2010/main" val="1373246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AC8EEB0F-BA72-49AC-956F-331B60FDE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58" name="Freeform: Shape 57">
            <a:extLst>
              <a:ext uri="{FF2B5EF4-FFF2-40B4-BE49-F238E27FC236}">
                <a16:creationId xmlns:a16="http://schemas.microsoft.com/office/drawing/2014/main" id="{1BE70332-ECAF-47BB-8C7B-BD049452F6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606" y="1044911"/>
            <a:ext cx="5009716" cy="4746929"/>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solidFill>
            <a:schemeClr val="bg1">
              <a:alpha val="3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0" name="Freeform: Shape 59">
            <a:extLst>
              <a:ext uri="{FF2B5EF4-FFF2-40B4-BE49-F238E27FC236}">
                <a16:creationId xmlns:a16="http://schemas.microsoft.com/office/drawing/2014/main" id="{716D9361-A35A-4DC8-AAB9-04FD2D6FEE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7179" y="834887"/>
            <a:ext cx="5308821" cy="5110259"/>
          </a:xfrm>
          <a:custGeom>
            <a:avLst/>
            <a:gdLst>
              <a:gd name="connsiteX0" fmla="*/ 2180840 w 3810827"/>
              <a:gd name="connsiteY0" fmla="*/ 0 h 3634591"/>
              <a:gd name="connsiteX1" fmla="*/ 2866380 w 3810827"/>
              <a:gd name="connsiteY1" fmla="*/ 145165 h 3634591"/>
              <a:gd name="connsiteX2" fmla="*/ 3366366 w 3810827"/>
              <a:gd name="connsiteY2" fmla="*/ 536835 h 3634591"/>
              <a:gd name="connsiteX3" fmla="*/ 3810827 w 3810827"/>
              <a:gd name="connsiteY3" fmla="*/ 1924156 h 3634591"/>
              <a:gd name="connsiteX4" fmla="*/ 3612844 w 3810827"/>
              <a:gd name="connsiteY4" fmla="*/ 2493111 h 3634591"/>
              <a:gd name="connsiteX5" fmla="*/ 3026664 w 3810827"/>
              <a:gd name="connsiteY5" fmla="*/ 3022891 h 3634591"/>
              <a:gd name="connsiteX6" fmla="*/ 2897783 w 3810827"/>
              <a:gd name="connsiteY6" fmla="*/ 3124233 h 3634591"/>
              <a:gd name="connsiteX7" fmla="*/ 1838765 w 3810827"/>
              <a:gd name="connsiteY7" fmla="*/ 3634591 h 3634591"/>
              <a:gd name="connsiteX8" fmla="*/ 443724 w 3810827"/>
              <a:gd name="connsiteY8" fmla="*/ 2805020 h 3634591"/>
              <a:gd name="connsiteX9" fmla="*/ 295053 w 3810827"/>
              <a:gd name="connsiteY9" fmla="*/ 2592792 h 3634591"/>
              <a:gd name="connsiteX10" fmla="*/ 0 w 3810827"/>
              <a:gd name="connsiteY10" fmla="*/ 1924156 h 3634591"/>
              <a:gd name="connsiteX11" fmla="*/ 178275 w 3810827"/>
              <a:gd name="connsiteY11" fmla="*/ 1204061 h 3634591"/>
              <a:gd name="connsiteX12" fmla="*/ 669921 w 3810827"/>
              <a:gd name="connsiteY12" fmla="*/ 585306 h 3634591"/>
              <a:gd name="connsiteX13" fmla="*/ 1380730 w 3810827"/>
              <a:gd name="connsiteY13" fmla="*/ 156203 h 3634591"/>
              <a:gd name="connsiteX14" fmla="*/ 2180840 w 3810827"/>
              <a:gd name="connsiteY14" fmla="*/ 0 h 363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10827" h="3634591">
                <a:moveTo>
                  <a:pt x="2180840" y="0"/>
                </a:moveTo>
                <a:cubicBezTo>
                  <a:pt x="2431406" y="0"/>
                  <a:pt x="2662018" y="48886"/>
                  <a:pt x="2866380" y="145165"/>
                </a:cubicBezTo>
                <a:cubicBezTo>
                  <a:pt x="3057903" y="235467"/>
                  <a:pt x="3226119" y="367269"/>
                  <a:pt x="3366366" y="536835"/>
                </a:cubicBezTo>
                <a:cubicBezTo>
                  <a:pt x="3652997" y="883519"/>
                  <a:pt x="3810827" y="1376199"/>
                  <a:pt x="3810827" y="1924156"/>
                </a:cubicBezTo>
                <a:cubicBezTo>
                  <a:pt x="3810827" y="2142775"/>
                  <a:pt x="3749739" y="2318234"/>
                  <a:pt x="3612844" y="2493111"/>
                </a:cubicBezTo>
                <a:cubicBezTo>
                  <a:pt x="3469652" y="2676041"/>
                  <a:pt x="3254495" y="2844528"/>
                  <a:pt x="3026664" y="3022891"/>
                </a:cubicBezTo>
                <a:cubicBezTo>
                  <a:pt x="2984630" y="3055759"/>
                  <a:pt x="2941206" y="3089789"/>
                  <a:pt x="2897783" y="3124233"/>
                </a:cubicBezTo>
                <a:cubicBezTo>
                  <a:pt x="2509094" y="3432490"/>
                  <a:pt x="2225408" y="3634591"/>
                  <a:pt x="1838765" y="3634591"/>
                </a:cubicBezTo>
                <a:cubicBezTo>
                  <a:pt x="1249640" y="3634591"/>
                  <a:pt x="832413" y="3386508"/>
                  <a:pt x="443724" y="2805020"/>
                </a:cubicBezTo>
                <a:cubicBezTo>
                  <a:pt x="392859" y="2728910"/>
                  <a:pt x="343138" y="2659690"/>
                  <a:pt x="295053" y="2592792"/>
                </a:cubicBezTo>
                <a:cubicBezTo>
                  <a:pt x="95761" y="2315411"/>
                  <a:pt x="0" y="2171160"/>
                  <a:pt x="0" y="1924156"/>
                </a:cubicBezTo>
                <a:cubicBezTo>
                  <a:pt x="0" y="1678896"/>
                  <a:pt x="60024" y="1436622"/>
                  <a:pt x="178275" y="1204061"/>
                </a:cubicBezTo>
                <a:cubicBezTo>
                  <a:pt x="293990" y="976561"/>
                  <a:pt x="459425" y="768319"/>
                  <a:pt x="669921" y="585306"/>
                </a:cubicBezTo>
                <a:cubicBezTo>
                  <a:pt x="876818" y="405365"/>
                  <a:pt x="1122558" y="256964"/>
                  <a:pt x="1380730" y="156203"/>
                </a:cubicBezTo>
                <a:cubicBezTo>
                  <a:pt x="1645852" y="52539"/>
                  <a:pt x="1915145" y="0"/>
                  <a:pt x="2180840" y="0"/>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1A7EA63-7FEC-71BE-EBF0-A9398EFA410E}"/>
              </a:ext>
            </a:extLst>
          </p:cNvPr>
          <p:cNvSpPr>
            <a:spLocks noGrp="1"/>
          </p:cNvSpPr>
          <p:nvPr>
            <p:ph type="ctrTitle"/>
          </p:nvPr>
        </p:nvSpPr>
        <p:spPr>
          <a:xfrm>
            <a:off x="1327675" y="1685678"/>
            <a:ext cx="4215520" cy="2132362"/>
          </a:xfrm>
        </p:spPr>
        <p:txBody>
          <a:bodyPr anchor="b">
            <a:normAutofit/>
          </a:bodyPr>
          <a:lstStyle/>
          <a:p>
            <a:r>
              <a:rPr lang="en-US" sz="4000">
                <a:solidFill>
                  <a:schemeClr val="tx1">
                    <a:lumMod val="75000"/>
                    <a:lumOff val="25000"/>
                  </a:schemeClr>
                </a:solidFill>
              </a:rPr>
              <a:t>Pitching the </a:t>
            </a:r>
            <a:br>
              <a:rPr lang="en-US" sz="4000">
                <a:solidFill>
                  <a:schemeClr val="tx1">
                    <a:lumMod val="75000"/>
                    <a:lumOff val="25000"/>
                  </a:schemeClr>
                </a:solidFill>
              </a:rPr>
            </a:br>
            <a:r>
              <a:rPr lang="en-US" sz="4000">
                <a:solidFill>
                  <a:schemeClr val="tx1">
                    <a:lumMod val="75000"/>
                    <a:lumOff val="25000"/>
                  </a:schemeClr>
                </a:solidFill>
              </a:rPr>
              <a:t>Codeplay </a:t>
            </a:r>
            <a:br>
              <a:rPr lang="en-US" sz="4000">
                <a:solidFill>
                  <a:schemeClr val="tx1">
                    <a:lumMod val="75000"/>
                    <a:lumOff val="25000"/>
                  </a:schemeClr>
                </a:solidFill>
              </a:rPr>
            </a:br>
            <a:r>
              <a:rPr lang="en-US" sz="4000">
                <a:solidFill>
                  <a:schemeClr val="tx1">
                    <a:lumMod val="75000"/>
                    <a:lumOff val="25000"/>
                  </a:schemeClr>
                </a:solidFill>
              </a:rPr>
              <a:t>Experiments Lab</a:t>
            </a:r>
            <a:endParaRPr lang="en-GB" sz="4000">
              <a:solidFill>
                <a:schemeClr val="tx1">
                  <a:lumMod val="75000"/>
                  <a:lumOff val="25000"/>
                </a:schemeClr>
              </a:solidFill>
            </a:endParaRPr>
          </a:p>
        </p:txBody>
      </p:sp>
      <p:pic>
        <p:nvPicPr>
          <p:cNvPr id="8" name="Graphic 7">
            <a:extLst>
              <a:ext uri="{FF2B5EF4-FFF2-40B4-BE49-F238E27FC236}">
                <a16:creationId xmlns:a16="http://schemas.microsoft.com/office/drawing/2014/main" id="{F4DCCE03-2127-061C-402D-329C4D64A7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0450" y="4391974"/>
            <a:ext cx="4343400" cy="902970"/>
          </a:xfrm>
          <a:prstGeom prst="rect">
            <a:avLst/>
          </a:prstGeom>
        </p:spPr>
      </p:pic>
      <p:sp>
        <p:nvSpPr>
          <p:cNvPr id="5" name="AutoShape 4" descr="Codeplay Software Ltd">
            <a:extLst>
              <a:ext uri="{FF2B5EF4-FFF2-40B4-BE49-F238E27FC236}">
                <a16:creationId xmlns:a16="http://schemas.microsoft.com/office/drawing/2014/main" id="{372D677B-6612-E91D-38CC-6D4FD3A00DE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nvGrpSpPr>
          <p:cNvPr id="3" name="Group 2">
            <a:extLst>
              <a:ext uri="{FF2B5EF4-FFF2-40B4-BE49-F238E27FC236}">
                <a16:creationId xmlns:a16="http://schemas.microsoft.com/office/drawing/2014/main" id="{60E2AD9D-AA66-CCD0-A0B9-3326B2386C33}"/>
              </a:ext>
            </a:extLst>
          </p:cNvPr>
          <p:cNvGrpSpPr/>
          <p:nvPr/>
        </p:nvGrpSpPr>
        <p:grpSpPr>
          <a:xfrm>
            <a:off x="8103394" y="859554"/>
            <a:ext cx="1686957" cy="2441448"/>
            <a:chOff x="4806755" y="497305"/>
            <a:chExt cx="2299897" cy="3328524"/>
          </a:xfrm>
        </p:grpSpPr>
        <p:pic>
          <p:nvPicPr>
            <p:cNvPr id="15" name="Picture 14">
              <a:extLst>
                <a:ext uri="{FF2B5EF4-FFF2-40B4-BE49-F238E27FC236}">
                  <a16:creationId xmlns:a16="http://schemas.microsoft.com/office/drawing/2014/main" id="{52E77A16-C0D0-6D83-EAA2-D553DD8AE1EF}"/>
                </a:ext>
              </a:extLst>
            </p:cNvPr>
            <p:cNvPicPr>
              <a:picLocks noChangeAspect="1"/>
            </p:cNvPicPr>
            <p:nvPr/>
          </p:nvPicPr>
          <p:blipFill>
            <a:blip r:embed="rId5"/>
            <a:stretch>
              <a:fillRect/>
            </a:stretch>
          </p:blipFill>
          <p:spPr>
            <a:xfrm>
              <a:off x="4806755" y="497305"/>
              <a:ext cx="2299897" cy="3328524"/>
            </a:xfrm>
            <a:prstGeom prst="rect">
              <a:avLst/>
            </a:prstGeom>
          </p:spPr>
        </p:pic>
        <p:sp>
          <p:nvSpPr>
            <p:cNvPr id="6" name="TextBox 5">
              <a:extLst>
                <a:ext uri="{FF2B5EF4-FFF2-40B4-BE49-F238E27FC236}">
                  <a16:creationId xmlns:a16="http://schemas.microsoft.com/office/drawing/2014/main" id="{1CD6A487-E0F2-BD8F-31CF-F56EA0E75E0B}"/>
                </a:ext>
              </a:extLst>
            </p:cNvPr>
            <p:cNvSpPr txBox="1"/>
            <p:nvPr/>
          </p:nvSpPr>
          <p:spPr>
            <a:xfrm rot="20763865">
              <a:off x="5721563" y="3011813"/>
              <a:ext cx="813043" cy="475655"/>
            </a:xfrm>
            <a:prstGeom prst="rect">
              <a:avLst/>
            </a:prstGeom>
            <a:noFill/>
          </p:spPr>
          <p:txBody>
            <a:bodyPr wrap="none" rtlCol="0">
              <a:spAutoFit/>
            </a:bodyPr>
            <a:lstStyle/>
            <a:p>
              <a:pPr defTabSz="655646">
                <a:spcAft>
                  <a:spcPts val="448"/>
                </a:spcAft>
              </a:pPr>
              <a:r>
                <a:rPr lang="en-GB" sz="2008" kern="1200">
                  <a:solidFill>
                    <a:schemeClr val="bg1"/>
                  </a:solidFill>
                  <a:latin typeface="+mn-lt"/>
                  <a:ea typeface="+mn-ea"/>
                  <a:cs typeface="+mn-cs"/>
                </a:rPr>
                <a:t>CEL</a:t>
              </a:r>
              <a:endParaRPr lang="en-GB" sz="2800">
                <a:solidFill>
                  <a:schemeClr val="bg1"/>
                </a:solidFill>
              </a:endParaRPr>
            </a:p>
          </p:txBody>
        </p:sp>
      </p:grpSp>
    </p:spTree>
    <p:extLst>
      <p:ext uri="{BB962C8B-B14F-4D97-AF65-F5344CB8AC3E}">
        <p14:creationId xmlns:p14="http://schemas.microsoft.com/office/powerpoint/2010/main" val="587281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D4F66-7036-AC5E-2494-3AC8265DA8D8}"/>
              </a:ext>
            </a:extLst>
          </p:cNvPr>
          <p:cNvSpPr>
            <a:spLocks noGrp="1"/>
          </p:cNvSpPr>
          <p:nvPr>
            <p:ph type="title"/>
          </p:nvPr>
        </p:nvSpPr>
        <p:spPr>
          <a:xfrm>
            <a:off x="704851" y="384175"/>
            <a:ext cx="5648324" cy="1807305"/>
          </a:xfrm>
        </p:spPr>
        <p:txBody>
          <a:bodyPr>
            <a:normAutofit/>
          </a:bodyPr>
          <a:lstStyle/>
          <a:p>
            <a:r>
              <a:rPr lang="en-US"/>
              <a:t>Challenge I: a systemic approach</a:t>
            </a:r>
            <a:endParaRPr lang="en-GB"/>
          </a:p>
        </p:txBody>
      </p:sp>
      <p:sp>
        <p:nvSpPr>
          <p:cNvPr id="3" name="Content Placeholder 2">
            <a:extLst>
              <a:ext uri="{FF2B5EF4-FFF2-40B4-BE49-F238E27FC236}">
                <a16:creationId xmlns:a16="http://schemas.microsoft.com/office/drawing/2014/main" id="{9642B437-F146-E16A-EDFA-47D936E2476A}"/>
              </a:ext>
            </a:extLst>
          </p:cNvPr>
          <p:cNvSpPr>
            <a:spLocks noGrp="1"/>
          </p:cNvSpPr>
          <p:nvPr>
            <p:ph idx="1"/>
          </p:nvPr>
        </p:nvSpPr>
        <p:spPr>
          <a:xfrm>
            <a:off x="523673" y="2575645"/>
            <a:ext cx="5962784" cy="3121019"/>
          </a:xfrm>
        </p:spPr>
        <p:txBody>
          <a:bodyPr>
            <a:normAutofit/>
          </a:bodyPr>
          <a:lstStyle/>
          <a:p>
            <a:pPr>
              <a:buFontTx/>
              <a:buChar char="-"/>
            </a:pPr>
            <a:r>
              <a:rPr lang="en-US" sz="2400" dirty="0"/>
              <a:t>We have several company wide feedback channels, but not a systemic approach to spot patterns and common roots</a:t>
            </a:r>
          </a:p>
          <a:p>
            <a:pPr>
              <a:buFontTx/>
              <a:buChar char="-"/>
            </a:pPr>
            <a:r>
              <a:rPr lang="en-US" sz="2400" dirty="0"/>
              <a:t>We struggle to put together the right stakeholders for each matter</a:t>
            </a:r>
          </a:p>
          <a:p>
            <a:pPr>
              <a:buFontTx/>
              <a:buChar char="-"/>
            </a:pPr>
            <a:r>
              <a:rPr lang="en-US" sz="2400" dirty="0"/>
              <a:t>There is no discourse about different options and visibility on their efficacy</a:t>
            </a:r>
          </a:p>
        </p:txBody>
      </p:sp>
      <p:pic>
        <p:nvPicPr>
          <p:cNvPr id="5" name="Picture 4" descr="Exclamation mark on a yellow background">
            <a:extLst>
              <a:ext uri="{FF2B5EF4-FFF2-40B4-BE49-F238E27FC236}">
                <a16:creationId xmlns:a16="http://schemas.microsoft.com/office/drawing/2014/main" id="{ADAF0383-3455-47B0-9645-92B65B6B498B}"/>
              </a:ext>
            </a:extLst>
          </p:cNvPr>
          <p:cNvPicPr>
            <a:picLocks noChangeAspect="1"/>
          </p:cNvPicPr>
          <p:nvPr/>
        </p:nvPicPr>
        <p:blipFill rotWithShape="1">
          <a:blip r:embed="rId3"/>
          <a:srcRect l="23854" r="10937"/>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494050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D4F66-7036-AC5E-2494-3AC8265DA8D8}"/>
              </a:ext>
            </a:extLst>
          </p:cNvPr>
          <p:cNvSpPr>
            <a:spLocks noGrp="1"/>
          </p:cNvSpPr>
          <p:nvPr>
            <p:ph type="title"/>
          </p:nvPr>
        </p:nvSpPr>
        <p:spPr>
          <a:xfrm>
            <a:off x="6513788" y="365125"/>
            <a:ext cx="5159100" cy="1807305"/>
          </a:xfrm>
        </p:spPr>
        <p:txBody>
          <a:bodyPr>
            <a:normAutofit/>
          </a:bodyPr>
          <a:lstStyle/>
          <a:p>
            <a:r>
              <a:rPr lang="en-US" sz="4100"/>
              <a:t>Challenge II: from changes to experiments</a:t>
            </a:r>
            <a:endParaRPr lang="en-GB" sz="4100"/>
          </a:p>
        </p:txBody>
      </p:sp>
      <p:pic>
        <p:nvPicPr>
          <p:cNvPr id="22" name="Picture 21" descr="A calculus formula">
            <a:extLst>
              <a:ext uri="{FF2B5EF4-FFF2-40B4-BE49-F238E27FC236}">
                <a16:creationId xmlns:a16="http://schemas.microsoft.com/office/drawing/2014/main" id="{35AFAE5A-8ED2-0F28-8BBB-562A7A9E1DF9}"/>
              </a:ext>
            </a:extLst>
          </p:cNvPr>
          <p:cNvPicPr>
            <a:picLocks noChangeAspect="1"/>
          </p:cNvPicPr>
          <p:nvPr/>
        </p:nvPicPr>
        <p:blipFill rotWithShape="1">
          <a:blip r:embed="rId3"/>
          <a:srcRect l="17211" r="23255"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9642B437-F146-E16A-EDFA-47D936E2476A}"/>
              </a:ext>
            </a:extLst>
          </p:cNvPr>
          <p:cNvSpPr>
            <a:spLocks noGrp="1"/>
          </p:cNvSpPr>
          <p:nvPr>
            <p:ph idx="1"/>
          </p:nvPr>
        </p:nvSpPr>
        <p:spPr>
          <a:xfrm>
            <a:off x="6513788" y="2333296"/>
            <a:ext cx="5259112" cy="3953203"/>
          </a:xfrm>
        </p:spPr>
        <p:txBody>
          <a:bodyPr>
            <a:normAutofit lnSpcReduction="10000"/>
          </a:bodyPr>
          <a:lstStyle/>
          <a:p>
            <a:pPr marL="0" indent="0">
              <a:buNone/>
            </a:pPr>
            <a:r>
              <a:rPr lang="en-US" sz="1600"/>
              <a:t>We don’t shy away from changes, but we are not used to approach them as </a:t>
            </a:r>
            <a:r>
              <a:rPr lang="en-US" sz="1600" i="1"/>
              <a:t>experiments</a:t>
            </a:r>
            <a:r>
              <a:rPr lang="en-US" sz="1600"/>
              <a:t>, meaning we are not:</a:t>
            </a:r>
            <a:br>
              <a:rPr lang="en-US" sz="1600"/>
            </a:br>
            <a:endParaRPr lang="en-US" sz="1600"/>
          </a:p>
          <a:p>
            <a:r>
              <a:rPr lang="en-US" sz="1600"/>
              <a:t>Setting success criteria</a:t>
            </a:r>
          </a:p>
          <a:p>
            <a:r>
              <a:rPr lang="en-US" sz="1600"/>
              <a:t>Setting evaluation periods</a:t>
            </a:r>
          </a:p>
          <a:p>
            <a:r>
              <a:rPr lang="en-US" sz="1600"/>
              <a:t>Have measurements in place</a:t>
            </a:r>
          </a:p>
          <a:p>
            <a:r>
              <a:rPr lang="en-US" sz="1600"/>
              <a:t>Evaluate alternative options</a:t>
            </a:r>
          </a:p>
          <a:p>
            <a:r>
              <a:rPr lang="en-US" sz="1600"/>
              <a:t>Regularly review the learnings and iterating on the previous experiments</a:t>
            </a:r>
          </a:p>
          <a:p>
            <a:endParaRPr lang="en-US" sz="1600"/>
          </a:p>
          <a:p>
            <a:pPr marL="0" indent="0">
              <a:buNone/>
            </a:pPr>
            <a:r>
              <a:rPr lang="en-US" sz="1600"/>
              <a:t>“Applying a change” does not constitute an achievement in a complex system. Learning is the achievement; the culture of trying –learning-retrying- is the actual achievement of a complex organization</a:t>
            </a:r>
            <a:endParaRPr lang="en-GB" sz="1600"/>
          </a:p>
        </p:txBody>
      </p:sp>
    </p:spTree>
    <p:extLst>
      <p:ext uri="{BB962C8B-B14F-4D97-AF65-F5344CB8AC3E}">
        <p14:creationId xmlns:p14="http://schemas.microsoft.com/office/powerpoint/2010/main" val="3098970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D4F66-7036-AC5E-2494-3AC8265DA8D8}"/>
              </a:ext>
            </a:extLst>
          </p:cNvPr>
          <p:cNvSpPr>
            <a:spLocks noGrp="1"/>
          </p:cNvSpPr>
          <p:nvPr>
            <p:ph type="title"/>
          </p:nvPr>
        </p:nvSpPr>
        <p:spPr>
          <a:xfrm>
            <a:off x="838201" y="365125"/>
            <a:ext cx="5251316" cy="1807305"/>
          </a:xfrm>
        </p:spPr>
        <p:txBody>
          <a:bodyPr>
            <a:normAutofit/>
          </a:bodyPr>
          <a:lstStyle/>
          <a:p>
            <a:r>
              <a:rPr lang="en-US" sz="3700"/>
              <a:t>Challenge III: from individual ownership to collective learning</a:t>
            </a:r>
            <a:endParaRPr lang="en-GB" sz="3700"/>
          </a:p>
        </p:txBody>
      </p:sp>
      <p:sp>
        <p:nvSpPr>
          <p:cNvPr id="48" name="Content Placeholder 2">
            <a:extLst>
              <a:ext uri="{FF2B5EF4-FFF2-40B4-BE49-F238E27FC236}">
                <a16:creationId xmlns:a16="http://schemas.microsoft.com/office/drawing/2014/main" id="{9642B437-F146-E16A-EDFA-47D936E2476A}"/>
              </a:ext>
            </a:extLst>
          </p:cNvPr>
          <p:cNvSpPr>
            <a:spLocks noGrp="1"/>
          </p:cNvSpPr>
          <p:nvPr>
            <p:ph idx="1"/>
          </p:nvPr>
        </p:nvSpPr>
        <p:spPr>
          <a:xfrm>
            <a:off x="711200" y="2333297"/>
            <a:ext cx="4746621" cy="3843666"/>
          </a:xfrm>
        </p:spPr>
        <p:txBody>
          <a:bodyPr>
            <a:normAutofit/>
          </a:bodyPr>
          <a:lstStyle/>
          <a:p>
            <a:pPr marL="0" indent="0">
              <a:buNone/>
            </a:pPr>
            <a:r>
              <a:rPr lang="en-US" sz="2000"/>
              <a:t>When an individual owns a change proposal it’s hard to evaluate it without bias and be ready to let it go. Ownership of the proposal kicks in and overrides the highest good.</a:t>
            </a:r>
          </a:p>
          <a:p>
            <a:pPr marL="0" indent="0">
              <a:buNone/>
            </a:pPr>
            <a:endParaRPr lang="en-US" sz="2000"/>
          </a:p>
          <a:p>
            <a:pPr marL="0" indent="0">
              <a:buNone/>
            </a:pPr>
            <a:r>
              <a:rPr lang="en-US" sz="2000"/>
              <a:t>A shift from </a:t>
            </a:r>
            <a:r>
              <a:rPr lang="en-US" sz="2000" b="1"/>
              <a:t>personal idea</a:t>
            </a:r>
            <a:r>
              <a:rPr lang="en-US" sz="2000"/>
              <a:t> to </a:t>
            </a:r>
            <a:r>
              <a:rPr lang="en-US" sz="2000" b="1"/>
              <a:t>group</a:t>
            </a:r>
            <a:r>
              <a:rPr lang="en-US" sz="2000"/>
              <a:t> </a:t>
            </a:r>
            <a:r>
              <a:rPr lang="en-US" sz="2000" b="1"/>
              <a:t>experiment</a:t>
            </a:r>
            <a:r>
              <a:rPr lang="en-US" sz="2000"/>
              <a:t>, encourages collective learning and embracing of “failure” as fundamental mechanic of the growth process.</a:t>
            </a:r>
            <a:endParaRPr lang="en-GB" sz="2000"/>
          </a:p>
        </p:txBody>
      </p:sp>
      <p:pic>
        <p:nvPicPr>
          <p:cNvPr id="30" name="Picture 29" descr="Lightbulb idea concept">
            <a:extLst>
              <a:ext uri="{FF2B5EF4-FFF2-40B4-BE49-F238E27FC236}">
                <a16:creationId xmlns:a16="http://schemas.microsoft.com/office/drawing/2014/main" id="{72C6B269-4FF5-E8D2-A0DE-7E13446D86D4}"/>
              </a:ext>
            </a:extLst>
          </p:cNvPr>
          <p:cNvPicPr>
            <a:picLocks noChangeAspect="1"/>
          </p:cNvPicPr>
          <p:nvPr/>
        </p:nvPicPr>
        <p:blipFill rotWithShape="1">
          <a:blip r:embed="rId3"/>
          <a:srcRect r="41962"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1937365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10946</TotalTime>
  <Words>3260</Words>
  <Application>Microsoft Office PowerPoint</Application>
  <PresentationFormat>Widescreen</PresentationFormat>
  <Paragraphs>298</Paragraphs>
  <Slides>28</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Meiryo</vt:lpstr>
      <vt:lpstr>Aptos</vt:lpstr>
      <vt:lpstr>Aptos Display</vt:lpstr>
      <vt:lpstr>Arial</vt:lpstr>
      <vt:lpstr>Bradley Hand ITC</vt:lpstr>
      <vt:lpstr>Calibri</vt:lpstr>
      <vt:lpstr>Office Theme</vt:lpstr>
      <vt:lpstr>Experimentation Culture: A collaborative approach to organisational improvement</vt:lpstr>
      <vt:lpstr>PowerPoint Presentation</vt:lpstr>
      <vt:lpstr>PowerPoint Presentation</vt:lpstr>
      <vt:lpstr>PowerPoint Presentation</vt:lpstr>
      <vt:lpstr>Enterprise Change Pattern</vt:lpstr>
      <vt:lpstr>Pitching the  Codeplay  Experiments Lab</vt:lpstr>
      <vt:lpstr>Challenge I: a systemic approach</vt:lpstr>
      <vt:lpstr>Challenge II: from changes to experiments</vt:lpstr>
      <vt:lpstr>Challenge III: from individual ownership to collective learning</vt:lpstr>
      <vt:lpstr>Challenge IV: dare to try!</vt:lpstr>
      <vt:lpstr>PowerPoint Presentation</vt:lpstr>
      <vt:lpstr>Activities</vt:lpstr>
      <vt:lpstr>Feedback Taskforce: sense making workshop</vt:lpstr>
      <vt:lpstr>Feedback Taskforce: sense making workshop</vt:lpstr>
      <vt:lpstr>Alliance Kickoff</vt:lpstr>
      <vt:lpstr>Alliance Kickoff</vt:lpstr>
      <vt:lpstr>Experiment Design Workshop</vt:lpstr>
      <vt:lpstr>Experiment Design Workshop</vt:lpstr>
      <vt:lpstr>Experiment Design Workshop</vt:lpstr>
      <vt:lpstr>Experiment Launch</vt:lpstr>
      <vt:lpstr>Experiment Launch</vt:lpstr>
      <vt:lpstr>Lessons learned: about the CEL</vt:lpstr>
      <vt:lpstr>PowerPoint Presentation</vt:lpstr>
      <vt:lpstr>Lessons Learned: about the CEL</vt:lpstr>
      <vt:lpstr>Lessons learned: about the experiment</vt:lpstr>
      <vt:lpstr>Lessons Learned: about the experiment</vt:lpstr>
      <vt:lpstr>Where are we now?</vt:lpstr>
      <vt:lpstr>Useful Tools &amp; 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Serena Caruso</dc:creator>
  <cp:lastModifiedBy>Serena Caruso</cp:lastModifiedBy>
  <cp:revision>55</cp:revision>
  <dcterms:created xsi:type="dcterms:W3CDTF">2024-09-14T10:36:11Z</dcterms:created>
  <dcterms:modified xsi:type="dcterms:W3CDTF">2024-10-03T16:28:56Z</dcterms:modified>
</cp:coreProperties>
</file>